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6" r:id="rId17"/>
    <p:sldId id="277" r:id="rId18"/>
    <p:sldId id="278" r:id="rId19"/>
    <p:sldId id="279" r:id="rId20"/>
    <p:sldId id="281" r:id="rId21"/>
    <p:sldId id="282" r:id="rId22"/>
    <p:sldId id="285" r:id="rId23"/>
    <p:sldId id="280" r:id="rId24"/>
    <p:sldId id="270" r:id="rId25"/>
    <p:sldId id="271" r:id="rId26"/>
    <p:sldId id="272" r:id="rId27"/>
    <p:sldId id="284"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showGuides="1">
      <p:cViewPr varScale="1">
        <p:scale>
          <a:sx n="91" d="100"/>
          <a:sy n="91" d="100"/>
        </p:scale>
        <p:origin x="84"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D499C-7C99-4010-85AD-5D6AB600A331}" type="datetimeFigureOut">
              <a:rPr lang="en-US" smtClean="0"/>
              <a:t>6/16/2015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8AD1D-6FDD-418A-BE58-C4C983FB17AC}" type="slidenum">
              <a:rPr lang="en-US" smtClean="0"/>
              <a:t>‹#›</a:t>
            </a:fld>
            <a:endParaRPr lang="en-US"/>
          </a:p>
        </p:txBody>
      </p:sp>
    </p:spTree>
    <p:extLst>
      <p:ext uri="{BB962C8B-B14F-4D97-AF65-F5344CB8AC3E}">
        <p14:creationId xmlns:p14="http://schemas.microsoft.com/office/powerpoint/2010/main" val="14535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in 5 stat from LSC, FY 2015 Budget Request (about 67 million people) </a:t>
            </a:r>
          </a:p>
          <a:p>
            <a:r>
              <a:rPr lang="en-US" baseline="0" dirty="0" smtClean="0"/>
              <a:t>In IL alone- 383,000 low income households face 1.3 million legal problems each year. 83% of these go unmet. That is roughly 1.1 million legal issues every year. </a:t>
            </a:r>
            <a:endParaRPr lang="en-US" dirty="0"/>
          </a:p>
        </p:txBody>
      </p:sp>
      <p:sp>
        <p:nvSpPr>
          <p:cNvPr id="4" name="Slide Number Placeholder 3"/>
          <p:cNvSpPr>
            <a:spLocks noGrp="1"/>
          </p:cNvSpPr>
          <p:nvPr>
            <p:ph type="sldNum" sz="quarter" idx="10"/>
          </p:nvPr>
        </p:nvSpPr>
        <p:spPr/>
        <p:txBody>
          <a:bodyPr/>
          <a:lstStyle/>
          <a:p>
            <a:fld id="{A7E3EC3B-3DFC-49E1-BFED-86EF1EBFF5AE}" type="slidenum">
              <a:rPr lang="en-US">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394426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28 questions in the A2J Guided Interview; a two student project</a:t>
            </a:r>
          </a:p>
          <a:p>
            <a:pPr eaLnBrk="1" hangingPunct="1">
              <a:spcBef>
                <a:spcPct val="0"/>
              </a:spcBef>
            </a:pPr>
            <a:r>
              <a:rPr lang="en-US" altLang="en-US" smtClean="0"/>
              <a:t>	Explained legal terms, like living separate and apart; 5 qualification questions to ensure the form is being used by the correct people; advanced logic to help the end user along ( lived apart one year- instead of asking that, just ask for the date of separation and then used advanced conditions to calculate whether that is more than a year from today); explained rights that could be lost if this form is filed (alimony) </a:t>
            </a:r>
          </a:p>
          <a:p>
            <a:pPr eaLnBrk="1" hangingPunct="1">
              <a:spcBef>
                <a:spcPct val="0"/>
              </a:spcBef>
            </a:pPr>
            <a:r>
              <a:rPr lang="en-US" altLang="en-US" smtClean="0"/>
              <a:t>The HotDocs contained 9 pages, including the cover sheet, civil summons, certificate of service, judgment of divorce, and the divorce complaint. Everything you would need to file for divorce in North Carolina (with no children and no property)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4421C6-F6D4-4F54-9C78-68A7CA4FF65E}" type="slidenum">
              <a:rPr lang="en-US" altLang="en-US" smtClean="0"/>
              <a:pPr/>
              <a:t>17</a:t>
            </a:fld>
            <a:endParaRPr lang="en-US" altLang="en-US" smtClean="0"/>
          </a:p>
        </p:txBody>
      </p:sp>
    </p:spTree>
    <p:extLst>
      <p:ext uri="{BB962C8B-B14F-4D97-AF65-F5344CB8AC3E}">
        <p14:creationId xmlns:p14="http://schemas.microsoft.com/office/powerpoint/2010/main" val="96398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in 5 stat from LSC, FY 2015 Budget Request (about 67 million people) </a:t>
            </a:r>
          </a:p>
          <a:p>
            <a:r>
              <a:rPr lang="en-US" baseline="0" dirty="0" smtClean="0"/>
              <a:t>In IL alone- 383,000 low income households face 1.3 million legal problems each year. 83% of these go unmet. That is roughly 1.1 million legal issues every year. </a:t>
            </a:r>
            <a:endParaRPr lang="en-US" dirty="0"/>
          </a:p>
        </p:txBody>
      </p:sp>
      <p:sp>
        <p:nvSpPr>
          <p:cNvPr id="4" name="Slide Number Placeholder 3"/>
          <p:cNvSpPr>
            <a:spLocks noGrp="1"/>
          </p:cNvSpPr>
          <p:nvPr>
            <p:ph type="sldNum" sz="quarter" idx="10"/>
          </p:nvPr>
        </p:nvSpPr>
        <p:spPr/>
        <p:txBody>
          <a:bodyPr/>
          <a:lstStyle/>
          <a:p>
            <a:fld id="{A7E3EC3B-3DFC-49E1-BFED-86EF1EBFF5AE}"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154246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goal is to provide everyone with something. So how do we ramp up our efforts? Let’s first talk about what we have been doing over the past 3 years , what the NY courts have been doing, and then we’ll talk about our future plans. </a:t>
            </a:r>
            <a:endParaRPr lang="en-US" dirty="0"/>
          </a:p>
        </p:txBody>
      </p:sp>
      <p:sp>
        <p:nvSpPr>
          <p:cNvPr id="4" name="Slide Number Placeholder 3"/>
          <p:cNvSpPr>
            <a:spLocks noGrp="1"/>
          </p:cNvSpPr>
          <p:nvPr>
            <p:ph type="sldNum" sz="quarter" idx="10"/>
          </p:nvPr>
        </p:nvSpPr>
        <p:spPr/>
        <p:txBody>
          <a:bodyPr/>
          <a:lstStyle/>
          <a:p>
            <a:fld id="{A7E3EC3B-3DFC-49E1-BFED-86EF1EBFF5AE}"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10507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r>
              <a:rPr lang="en-US" sz="1200" dirty="0" smtClean="0">
                <a:solidFill>
                  <a:srgbClr val="000000"/>
                </a:solidFill>
              </a:rPr>
              <a:t>A graphical user interface for data collection specifically designed by Chicago-Kent &amp; CALI for low-income, self-represented individuals. </a:t>
            </a:r>
          </a:p>
          <a:p>
            <a:pPr marL="0" indent="0">
              <a:buFont typeface="Arial" panose="020B0604020202020204" pitchFamily="34" charset="0"/>
              <a:buNone/>
              <a:defRPr/>
            </a:pPr>
            <a:r>
              <a:rPr lang="en-US" sz="1200" dirty="0" smtClean="0">
                <a:solidFill>
                  <a:srgbClr val="000000"/>
                </a:solidFill>
              </a:rPr>
              <a:t>It enables non-technical authors from legal aid providers, courts, and law schools to rapidly build and implement customer friendly web-based interfaces for document assembly. </a:t>
            </a:r>
          </a:p>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7F1A8C-BF1F-4FBA-BC13-55BA1964C6BA}" type="slidenum">
              <a:rPr lang="en-US" altLang="en-US" smtClean="0">
                <a:solidFill>
                  <a:srgbClr val="000000"/>
                </a:solidFill>
              </a:rPr>
              <a:pPr/>
              <a:t>5</a:t>
            </a:fld>
            <a:endParaRPr lang="en-US" altLang="en-US" smtClean="0">
              <a:solidFill>
                <a:srgbClr val="000000"/>
              </a:solidFill>
            </a:endParaRPr>
          </a:p>
        </p:txBody>
      </p:sp>
    </p:spTree>
    <p:extLst>
      <p:ext uri="{BB962C8B-B14F-4D97-AF65-F5344CB8AC3E}">
        <p14:creationId xmlns:p14="http://schemas.microsoft.com/office/powerpoint/2010/main" val="322639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A6E0A7-5092-4A65-B747-116D61F7F0FE}" type="slidenum">
              <a:rPr lang="en-US" altLang="en-US" smtClean="0">
                <a:solidFill>
                  <a:srgbClr val="000000"/>
                </a:solidFill>
              </a:rPr>
              <a:pPr/>
              <a:t>6</a:t>
            </a:fld>
            <a:endParaRPr lang="en-US" altLang="en-US" smtClean="0">
              <a:solidFill>
                <a:srgbClr val="000000"/>
              </a:solidFill>
            </a:endParaRPr>
          </a:p>
        </p:txBody>
      </p:sp>
    </p:spTree>
    <p:extLst>
      <p:ext uri="{BB962C8B-B14F-4D97-AF65-F5344CB8AC3E}">
        <p14:creationId xmlns:p14="http://schemas.microsoft.com/office/powerpoint/2010/main" val="283423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0B3598-0FD5-458C-8305-CA52AF553B26}" type="slidenum">
              <a:rPr lang="en-US" altLang="en-US" smtClean="0">
                <a:solidFill>
                  <a:srgbClr val="000000"/>
                </a:solidFill>
              </a:rPr>
              <a:pPr/>
              <a:t>7</a:t>
            </a:fld>
            <a:endParaRPr lang="en-US" altLang="en-US" smtClean="0">
              <a:solidFill>
                <a:srgbClr val="000000"/>
              </a:solidFill>
            </a:endParaRPr>
          </a:p>
        </p:txBody>
      </p:sp>
    </p:spTree>
    <p:extLst>
      <p:ext uri="{BB962C8B-B14F-4D97-AF65-F5344CB8AC3E}">
        <p14:creationId xmlns:p14="http://schemas.microsoft.com/office/powerpoint/2010/main" val="401145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Triage and Online intake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E3EC3B-3DFC-49E1-BFED-86EF1EBFF5AE}"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65339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Just passing the bar isn’t good enough anymore in new job market.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152018-D11A-4F95-954C-D8E65437E4B4}" type="slidenum">
              <a:rPr lang="en-US" altLang="en-US" smtClean="0"/>
              <a:pPr/>
              <a:t>14</a:t>
            </a:fld>
            <a:endParaRPr lang="en-US" altLang="en-US" smtClean="0"/>
          </a:p>
        </p:txBody>
      </p:sp>
    </p:spTree>
    <p:extLst>
      <p:ext uri="{BB962C8B-B14F-4D97-AF65-F5344CB8AC3E}">
        <p14:creationId xmlns:p14="http://schemas.microsoft.com/office/powerpoint/2010/main" val="245036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Based on a course created at Chicago-Kent – J&amp;T Practicum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2A5B4F-B0F7-4E79-B03E-075B716D7E05}" type="slidenum">
              <a:rPr lang="en-US" altLang="en-US" smtClean="0"/>
              <a:pPr/>
              <a:t>16</a:t>
            </a:fld>
            <a:endParaRPr lang="en-US" altLang="en-US" smtClean="0"/>
          </a:p>
        </p:txBody>
      </p:sp>
    </p:spTree>
    <p:extLst>
      <p:ext uri="{BB962C8B-B14F-4D97-AF65-F5344CB8AC3E}">
        <p14:creationId xmlns:p14="http://schemas.microsoft.com/office/powerpoint/2010/main" val="2875231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sz="3300">
              <a:solidFill>
                <a:prstClr val="white"/>
              </a:solidFill>
            </a:endParaRPr>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3300">
                <a:solidFill>
                  <a:srgbClr val="656565"/>
                </a:solidFill>
                <a:latin typeface="Verdana"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sz="3300">
                <a:solidFill>
                  <a:srgbClr val="656565"/>
                </a:solidFill>
                <a:latin typeface="Verdana"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33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656565">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8E9751-A031-4203-A195-4C0B90F74676}" type="slidenum">
              <a:rPr lang="en-US" smtClean="0"/>
              <a:pPr/>
              <a:t>‹#›</a:t>
            </a:fld>
            <a:endParaRPr lang="en-US"/>
          </a:p>
        </p:txBody>
      </p:sp>
      <p:pic>
        <p:nvPicPr>
          <p:cNvPr id="14" name="Picture 13" descr="CAJTLogo_RedGrey(2).jpg"/>
          <p:cNvPicPr>
            <a:picLocks noChangeAspect="1"/>
          </p:cNvPicPr>
          <p:nvPr userDrawn="1"/>
        </p:nvPicPr>
        <p:blipFill>
          <a:blip r:embed="rId3" cstate="print"/>
          <a:stretch>
            <a:fillRect/>
          </a:stretch>
        </p:blipFill>
        <p:spPr>
          <a:xfrm>
            <a:off x="457200" y="381000"/>
            <a:ext cx="3374136" cy="731520"/>
          </a:xfrm>
          <a:prstGeom prst="rect">
            <a:avLst/>
          </a:prstGeom>
        </p:spPr>
      </p:pic>
    </p:spTree>
    <p:extLst>
      <p:ext uri="{BB962C8B-B14F-4D97-AF65-F5344CB8AC3E}">
        <p14:creationId xmlns:p14="http://schemas.microsoft.com/office/powerpoint/2010/main" val="16062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656565"/>
              </a:solidFill>
            </a:endParaRPr>
          </a:p>
        </p:txBody>
      </p:sp>
      <p:sp>
        <p:nvSpPr>
          <p:cNvPr id="5" name="Footer Placeholder 4"/>
          <p:cNvSpPr>
            <a:spLocks noGrp="1"/>
          </p:cNvSpPr>
          <p:nvPr>
            <p:ph type="ftr" sz="quarter" idx="11"/>
          </p:nvPr>
        </p:nvSpPr>
        <p:spPr/>
        <p:txBody>
          <a:bodyPr/>
          <a:lstStyle>
            <a:extLst/>
          </a:lstStyle>
          <a:p>
            <a:endParaRPr lang="en-US">
              <a:solidFill>
                <a:srgbClr val="656565"/>
              </a:solidFill>
            </a:endParaRPr>
          </a:p>
        </p:txBody>
      </p:sp>
      <p:sp>
        <p:nvSpPr>
          <p:cNvPr id="6" name="Slide Number Placeholder 5"/>
          <p:cNvSpPr>
            <a:spLocks noGrp="1"/>
          </p:cNvSpPr>
          <p:nvPr>
            <p:ph type="sldNum" sz="quarter" idx="12"/>
          </p:nvPr>
        </p:nvSpPr>
        <p:spPr/>
        <p:txBody>
          <a:bodyPr/>
          <a:lstStyle>
            <a:extLst/>
          </a:lstStyle>
          <a:p>
            <a:fld id="{94057FC0-85DC-4938-BD3E-5E3D98EEE0EE}" type="slidenum">
              <a:rPr lang="en-US" smtClean="0">
                <a:solidFill>
                  <a:srgbClr val="656565"/>
                </a:solidFill>
              </a:rPr>
              <a:pPr/>
              <a:t>‹#›</a:t>
            </a:fld>
            <a:endParaRPr lang="en-US">
              <a:solidFill>
                <a:srgbClr val="656565"/>
              </a:solidFill>
            </a:endParaRPr>
          </a:p>
        </p:txBody>
      </p:sp>
    </p:spTree>
    <p:extLst>
      <p:ext uri="{BB962C8B-B14F-4D97-AF65-F5344CB8AC3E}">
        <p14:creationId xmlns:p14="http://schemas.microsoft.com/office/powerpoint/2010/main" val="2051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656565"/>
              </a:solidFill>
            </a:endParaRPr>
          </a:p>
        </p:txBody>
      </p:sp>
      <p:sp>
        <p:nvSpPr>
          <p:cNvPr id="5" name="Footer Placeholder 4"/>
          <p:cNvSpPr>
            <a:spLocks noGrp="1"/>
          </p:cNvSpPr>
          <p:nvPr>
            <p:ph type="ftr" sz="quarter" idx="11"/>
          </p:nvPr>
        </p:nvSpPr>
        <p:spPr/>
        <p:txBody>
          <a:bodyPr/>
          <a:lstStyle>
            <a:extLst/>
          </a:lstStyle>
          <a:p>
            <a:endParaRPr lang="en-US">
              <a:solidFill>
                <a:srgbClr val="656565"/>
              </a:solidFill>
            </a:endParaRPr>
          </a:p>
        </p:txBody>
      </p:sp>
      <p:sp>
        <p:nvSpPr>
          <p:cNvPr id="6" name="Slide Number Placeholder 5"/>
          <p:cNvSpPr>
            <a:spLocks noGrp="1"/>
          </p:cNvSpPr>
          <p:nvPr>
            <p:ph type="sldNum" sz="quarter" idx="12"/>
          </p:nvPr>
        </p:nvSpPr>
        <p:spPr/>
        <p:txBody>
          <a:bodyPr/>
          <a:lstStyle>
            <a:extLst/>
          </a:lstStyle>
          <a:p>
            <a:fld id="{CCB16B3E-FA65-4F25-B946-E64C7529200B}" type="slidenum">
              <a:rPr lang="en-US" smtClean="0">
                <a:solidFill>
                  <a:srgbClr val="656565"/>
                </a:solidFill>
              </a:rPr>
              <a:pPr/>
              <a:t>‹#›</a:t>
            </a:fld>
            <a:endParaRPr lang="en-US">
              <a:solidFill>
                <a:srgbClr val="656565"/>
              </a:solidFill>
            </a:endParaRPr>
          </a:p>
        </p:txBody>
      </p:sp>
    </p:spTree>
    <p:extLst>
      <p:ext uri="{BB962C8B-B14F-4D97-AF65-F5344CB8AC3E}">
        <p14:creationId xmlns:p14="http://schemas.microsoft.com/office/powerpoint/2010/main" val="377760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500"/>
            </a:lvl1pPr>
            <a:lvl2pPr>
              <a:buFont typeface="Arial" pitchFamily="34" charset="0"/>
              <a:buChar char="•"/>
              <a:defRPr sz="1500"/>
            </a:lvl2pPr>
            <a:lvl3pPr>
              <a:defRPr sz="1350"/>
            </a:lvl3pPr>
            <a:lvl4pPr>
              <a:defRPr sz="1350"/>
            </a:lvl4pPr>
            <a:lvl5pPr>
              <a:defRPr sz="135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endParaRPr lang="en-US">
              <a:solidFill>
                <a:srgbClr val="656565"/>
              </a:solidFill>
            </a:endParaRPr>
          </a:p>
        </p:txBody>
      </p:sp>
      <p:sp>
        <p:nvSpPr>
          <p:cNvPr id="5" name="Footer Placeholder 4"/>
          <p:cNvSpPr>
            <a:spLocks noGrp="1"/>
          </p:cNvSpPr>
          <p:nvPr>
            <p:ph type="ftr" sz="quarter" idx="11"/>
          </p:nvPr>
        </p:nvSpPr>
        <p:spPr/>
        <p:txBody>
          <a:bodyPr/>
          <a:lstStyle>
            <a:extLst/>
          </a:lstStyle>
          <a:p>
            <a:endParaRPr lang="en-US">
              <a:solidFill>
                <a:srgbClr val="656565"/>
              </a:solidFill>
            </a:endParaRPr>
          </a:p>
        </p:txBody>
      </p:sp>
      <p:sp>
        <p:nvSpPr>
          <p:cNvPr id="6" name="Slide Number Placeholder 5"/>
          <p:cNvSpPr>
            <a:spLocks noGrp="1"/>
          </p:cNvSpPr>
          <p:nvPr>
            <p:ph type="sldNum" sz="quarter" idx="12"/>
          </p:nvPr>
        </p:nvSpPr>
        <p:spPr/>
        <p:txBody>
          <a:bodyPr/>
          <a:lstStyle>
            <a:extLst/>
          </a:lstStyle>
          <a:p>
            <a:fld id="{59EA1A68-90A7-424D-8304-BC7F32D94741}" type="slidenum">
              <a:rPr lang="en-US" smtClean="0">
                <a:solidFill>
                  <a:srgbClr val="656565"/>
                </a:solidFill>
              </a:rPr>
              <a:pPr/>
              <a:t>‹#›</a:t>
            </a:fld>
            <a:endParaRPr lang="en-US">
              <a:solidFill>
                <a:srgbClr val="656565"/>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291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B24D33-789F-4973-87E2-754F03678F3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330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3300">
              <a:solidFill>
                <a:prstClr val="white"/>
              </a:solidFill>
            </a:endParaRPr>
          </a:p>
        </p:txBody>
      </p:sp>
    </p:spTree>
    <p:extLst>
      <p:ext uri="{BB962C8B-B14F-4D97-AF65-F5344CB8AC3E}">
        <p14:creationId xmlns:p14="http://schemas.microsoft.com/office/powerpoint/2010/main" val="38968070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CB78F588-C2A1-4320-9BEA-90B348226981}"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892458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srgbClr val="656565"/>
              </a:solidFill>
            </a:endParaRPr>
          </a:p>
        </p:txBody>
      </p:sp>
      <p:sp>
        <p:nvSpPr>
          <p:cNvPr id="8" name="Footer Placeholder 7"/>
          <p:cNvSpPr>
            <a:spLocks noGrp="1"/>
          </p:cNvSpPr>
          <p:nvPr>
            <p:ph type="ftr" sz="quarter" idx="11"/>
          </p:nvPr>
        </p:nvSpPr>
        <p:spPr/>
        <p:txBody>
          <a:bodyPr/>
          <a:lstStyle>
            <a:extLst/>
          </a:lstStyle>
          <a:p>
            <a:endParaRPr lang="en-US">
              <a:solidFill>
                <a:srgbClr val="656565"/>
              </a:solidFill>
            </a:endParaRPr>
          </a:p>
        </p:txBody>
      </p:sp>
      <p:sp>
        <p:nvSpPr>
          <p:cNvPr id="9" name="Slide Number Placeholder 8"/>
          <p:cNvSpPr>
            <a:spLocks noGrp="1"/>
          </p:cNvSpPr>
          <p:nvPr>
            <p:ph type="sldNum" sz="quarter" idx="12"/>
          </p:nvPr>
        </p:nvSpPr>
        <p:spPr/>
        <p:txBody>
          <a:bodyPr/>
          <a:lstStyle>
            <a:extLst/>
          </a:lstStyle>
          <a:p>
            <a:fld id="{C98363FE-22DA-4B93-B292-E47F554E2E27}" type="slidenum">
              <a:rPr lang="en-US" smtClean="0">
                <a:solidFill>
                  <a:srgbClr val="656565"/>
                </a:solidFill>
              </a:rPr>
              <a:pPr/>
              <a:t>‹#›</a:t>
            </a:fld>
            <a:endParaRPr lang="en-US">
              <a:solidFill>
                <a:srgbClr val="656565"/>
              </a:solidFill>
            </a:endParaRPr>
          </a:p>
        </p:txBody>
      </p:sp>
    </p:spTree>
    <p:extLst>
      <p:ext uri="{BB962C8B-B14F-4D97-AF65-F5344CB8AC3E}">
        <p14:creationId xmlns:p14="http://schemas.microsoft.com/office/powerpoint/2010/main" val="1732538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CE8A472-F923-456A-BF1B-71B16300598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9853260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srgbClr val="656565"/>
              </a:solidFill>
            </a:endParaRPr>
          </a:p>
        </p:txBody>
      </p:sp>
      <p:sp>
        <p:nvSpPr>
          <p:cNvPr id="3" name="Footer Placeholder 2"/>
          <p:cNvSpPr>
            <a:spLocks noGrp="1"/>
          </p:cNvSpPr>
          <p:nvPr>
            <p:ph type="ftr" sz="quarter" idx="11"/>
          </p:nvPr>
        </p:nvSpPr>
        <p:spPr/>
        <p:txBody>
          <a:bodyPr/>
          <a:lstStyle>
            <a:extLst/>
          </a:lstStyle>
          <a:p>
            <a:endParaRPr lang="en-US">
              <a:solidFill>
                <a:srgbClr val="656565"/>
              </a:solidFill>
            </a:endParaRPr>
          </a:p>
        </p:txBody>
      </p:sp>
      <p:sp>
        <p:nvSpPr>
          <p:cNvPr id="4" name="Slide Number Placeholder 3"/>
          <p:cNvSpPr>
            <a:spLocks noGrp="1"/>
          </p:cNvSpPr>
          <p:nvPr>
            <p:ph type="sldNum" sz="quarter" idx="12"/>
          </p:nvPr>
        </p:nvSpPr>
        <p:spPr/>
        <p:txBody>
          <a:bodyPr/>
          <a:lstStyle>
            <a:extLst/>
          </a:lstStyle>
          <a:p>
            <a:fld id="{FB9579DA-AC55-40A4-A287-7D686CA20030}" type="slidenum">
              <a:rPr lang="en-US" smtClean="0">
                <a:solidFill>
                  <a:srgbClr val="656565"/>
                </a:solidFill>
              </a:rPr>
              <a:pPr/>
              <a:t>‹#›</a:t>
            </a:fld>
            <a:endParaRPr lang="en-US">
              <a:solidFill>
                <a:srgbClr val="656565"/>
              </a:solidFill>
            </a:endParaRPr>
          </a:p>
        </p:txBody>
      </p:sp>
    </p:spTree>
    <p:extLst>
      <p:ext uri="{BB962C8B-B14F-4D97-AF65-F5344CB8AC3E}">
        <p14:creationId xmlns:p14="http://schemas.microsoft.com/office/powerpoint/2010/main" val="124590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solidFill>
                <a:srgbClr val="656565"/>
              </a:solidFill>
            </a:endParaRPr>
          </a:p>
        </p:txBody>
      </p:sp>
      <p:sp>
        <p:nvSpPr>
          <p:cNvPr id="6" name="Footer Placeholder 5"/>
          <p:cNvSpPr>
            <a:spLocks noGrp="1"/>
          </p:cNvSpPr>
          <p:nvPr>
            <p:ph type="ftr" sz="quarter" idx="11"/>
          </p:nvPr>
        </p:nvSpPr>
        <p:spPr/>
        <p:txBody>
          <a:bodyPr/>
          <a:lstStyle>
            <a:extLst/>
          </a:lstStyle>
          <a:p>
            <a:endParaRPr lang="en-US">
              <a:solidFill>
                <a:srgbClr val="656565"/>
              </a:solidFill>
            </a:endParaRPr>
          </a:p>
        </p:txBody>
      </p:sp>
      <p:sp>
        <p:nvSpPr>
          <p:cNvPr id="7" name="Slide Number Placeholder 6"/>
          <p:cNvSpPr>
            <a:spLocks noGrp="1"/>
          </p:cNvSpPr>
          <p:nvPr>
            <p:ph type="sldNum" sz="quarter" idx="12"/>
          </p:nvPr>
        </p:nvSpPr>
        <p:spPr/>
        <p:txBody>
          <a:bodyPr/>
          <a:lstStyle>
            <a:extLst/>
          </a:lstStyle>
          <a:p>
            <a:fld id="{7AF53F9B-AAA4-48A7-821E-28D4E867283F}" type="slidenum">
              <a:rPr lang="en-US" smtClean="0">
                <a:solidFill>
                  <a:srgbClr val="656565"/>
                </a:solidFill>
              </a:rPr>
              <a:pPr/>
              <a:t>‹#›</a:t>
            </a:fld>
            <a:endParaRPr lang="en-US">
              <a:solidFill>
                <a:srgbClr val="656565"/>
              </a:solidFill>
            </a:endParaRPr>
          </a:p>
        </p:txBody>
      </p:sp>
    </p:spTree>
    <p:extLst>
      <p:ext uri="{BB962C8B-B14F-4D97-AF65-F5344CB8AC3E}">
        <p14:creationId xmlns:p14="http://schemas.microsoft.com/office/powerpoint/2010/main" val="19634320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solidFill>
                <a:prstClr val="white"/>
              </a:solidFill>
            </a:endParaRPr>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37626E-F72D-49A4-B1DA-55436EA2C6CD}"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pPr eaLnBrk="0" fontAlgn="base" hangingPunct="0">
              <a:spcBef>
                <a:spcPct val="0"/>
              </a:spcBef>
              <a:spcAft>
                <a:spcPct val="0"/>
              </a:spcAft>
            </a:pPr>
            <a:endParaRPr lang="en-US" sz="3300">
              <a:solidFill>
                <a:prstClr val="white"/>
              </a:solidFill>
              <a:latin typeface="Verdana"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pPr eaLnBrk="0" fontAlgn="base" hangingPunct="0">
              <a:spcBef>
                <a:spcPct val="0"/>
              </a:spcBef>
              <a:spcAft>
                <a:spcPct val="0"/>
              </a:spcAft>
            </a:pPr>
            <a:endParaRPr lang="en-US" sz="3300">
              <a:solidFill>
                <a:prstClr val="white"/>
              </a:solidFill>
              <a:latin typeface="Verdana"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extLst/>
          </a:lstStyle>
          <a:p>
            <a:pPr algn="ctr" fontAlgn="base">
              <a:spcBef>
                <a:spcPct val="0"/>
              </a:spcBef>
              <a:spcAft>
                <a:spcPct val="0"/>
              </a:spcAft>
            </a:pPr>
            <a:endParaRPr lang="en-US" sz="3300">
              <a:solidFill>
                <a:prstClr val="white"/>
              </a:solidFill>
            </a:endParaRPr>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330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sz="3300">
              <a:solidFill>
                <a:prstClr val="white"/>
              </a:solidFill>
            </a:endParaRPr>
          </a:p>
        </p:txBody>
      </p:sp>
    </p:spTree>
    <p:extLst>
      <p:ext uri="{BB962C8B-B14F-4D97-AF65-F5344CB8AC3E}">
        <p14:creationId xmlns:p14="http://schemas.microsoft.com/office/powerpoint/2010/main" val="18540907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pPr eaLnBrk="0" fontAlgn="base" hangingPunct="0">
              <a:spcBef>
                <a:spcPct val="0"/>
              </a:spcBef>
              <a:spcAft>
                <a:spcPct val="0"/>
              </a:spcAft>
            </a:pPr>
            <a:endParaRPr lang="en-US" sz="3300">
              <a:solidFill>
                <a:srgbClr val="656565"/>
              </a:solidFill>
              <a:latin typeface="Verdana"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pPr eaLnBrk="0" fontAlgn="base" hangingPunct="0">
              <a:spcBef>
                <a:spcPct val="0"/>
              </a:spcBef>
              <a:spcAft>
                <a:spcPct val="0"/>
              </a:spcAft>
            </a:pPr>
            <a:endParaRPr lang="en-US" sz="3300">
              <a:solidFill>
                <a:srgbClr val="656565"/>
              </a:solidFill>
              <a:latin typeface="Verdan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extLst/>
          </a:lstStyle>
          <a:p>
            <a:pPr algn="ctr" fontAlgn="base">
              <a:spcBef>
                <a:spcPct val="0"/>
              </a:spcBef>
              <a:spcAft>
                <a:spcPct val="0"/>
              </a:spcAft>
            </a:pPr>
            <a:endParaRPr lang="en-US" sz="3300">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pPr fontAlgn="base">
              <a:spcBef>
                <a:spcPct val="0"/>
              </a:spcBef>
              <a:spcAft>
                <a:spcPct val="0"/>
              </a:spcAft>
            </a:pPr>
            <a:endParaRPr lang="en-US">
              <a:solidFill>
                <a:srgbClr val="656565"/>
              </a:solidFill>
              <a:latin typeface="Verdana" pitchFamily="34" charset="0"/>
            </a:endParaRPr>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750">
                <a:solidFill>
                  <a:schemeClr val="tx1"/>
                </a:solidFill>
              </a:defRPr>
            </a:lvl1pPr>
            <a:extLst/>
          </a:lstStyle>
          <a:p>
            <a:pPr fontAlgn="base">
              <a:spcBef>
                <a:spcPct val="0"/>
              </a:spcBef>
              <a:spcAft>
                <a:spcPct val="0"/>
              </a:spcAft>
            </a:pPr>
            <a:endParaRPr lang="en-US">
              <a:solidFill>
                <a:srgbClr val="656565"/>
              </a:solidFill>
              <a:latin typeface="Verdana" pitchFamily="34" charset="0"/>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750" b="0">
                <a:solidFill>
                  <a:schemeClr val="tx1"/>
                </a:solidFill>
              </a:defRPr>
            </a:lvl1pPr>
            <a:extLst/>
          </a:lstStyle>
          <a:p>
            <a:pPr fontAlgn="base">
              <a:spcBef>
                <a:spcPct val="0"/>
              </a:spcBef>
              <a:spcAft>
                <a:spcPct val="0"/>
              </a:spcAft>
            </a:pPr>
            <a:fld id="{9CB93C24-17B1-4C97-BB14-14E0EC2BF3A0}" type="slidenum">
              <a:rPr lang="en-US" smtClean="0">
                <a:solidFill>
                  <a:srgbClr val="656565"/>
                </a:solidFill>
                <a:latin typeface="Verdana" pitchFamily="34" charset="0"/>
              </a:rPr>
              <a:pPr fontAlgn="base">
                <a:spcBef>
                  <a:spcPct val="0"/>
                </a:spcBef>
                <a:spcAft>
                  <a:spcPct val="0"/>
                </a:spcAft>
              </a:pPr>
              <a:t>‹#›</a:t>
            </a:fld>
            <a:endParaRPr lang="en-US">
              <a:solidFill>
                <a:srgbClr val="656565"/>
              </a:solidFill>
              <a:latin typeface="Verdana" pitchFamily="34" charset="0"/>
            </a:endParaRPr>
          </a:p>
        </p:txBody>
      </p:sp>
      <p:pic>
        <p:nvPicPr>
          <p:cNvPr id="11" name="Picture 11" descr="a2jCAJTLogoRed"/>
          <p:cNvPicPr>
            <a:picLocks noChangeAspect="1" noChangeArrowheads="1"/>
          </p:cNvPicPr>
          <p:nvPr userDrawn="1"/>
        </p:nvPicPr>
        <p:blipFill>
          <a:blip r:embed="rId14" cstate="print"/>
          <a:srcRect/>
          <a:stretch>
            <a:fillRect/>
          </a:stretch>
        </p:blipFill>
        <p:spPr bwMode="auto">
          <a:xfrm>
            <a:off x="5867401" y="6096002"/>
            <a:ext cx="3035300" cy="657225"/>
          </a:xfrm>
          <a:prstGeom prst="rect">
            <a:avLst/>
          </a:prstGeom>
          <a:noFill/>
        </p:spPr>
      </p:pic>
    </p:spTree>
    <p:extLst>
      <p:ext uri="{BB962C8B-B14F-4D97-AF65-F5344CB8AC3E}">
        <p14:creationId xmlns:p14="http://schemas.microsoft.com/office/powerpoint/2010/main" val="113839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gif"/><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a2jauthorcoursekitbook.lawbooks.cali.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6suw8Cuatxg" TargetMode="External"/><Relationship Id="rId5" Type="http://schemas.openxmlformats.org/officeDocument/2006/relationships/image" Target="../media/image4.png"/><Relationship Id="rId4" Type="http://schemas.openxmlformats.org/officeDocument/2006/relationships/hyperlink" Target="https://www.youtube.com/watch?v=6suw8Cuatx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2jclinic.classcaster.net/" TargetMode="External"/><Relationship Id="rId2" Type="http://schemas.openxmlformats.org/officeDocument/2006/relationships/hyperlink" Target="http://a2jauthor.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user/A2JAuthor"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moed.uscourts.gov/e-pr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27000"/>
            <a:ext cx="7772400" cy="1829761"/>
          </a:xfrm>
        </p:spPr>
        <p:txBody>
          <a:bodyPr>
            <a:normAutofit/>
          </a:bodyPr>
          <a:lstStyle/>
          <a:p>
            <a:pPr algn="ctr"/>
            <a:r>
              <a:rPr lang="en-US" dirty="0" smtClean="0"/>
              <a:t>A2J Author Course Project:</a:t>
            </a:r>
            <a:br>
              <a:rPr lang="en-US" dirty="0" smtClean="0"/>
            </a:br>
            <a:r>
              <a:rPr lang="en-US" sz="2400" dirty="0" smtClean="0"/>
              <a:t>Equipping Students with Core Competencies and Lowering Barriers to Justice</a:t>
            </a:r>
            <a:endParaRPr lang="en-US" sz="2400" dirty="0"/>
          </a:p>
        </p:txBody>
      </p:sp>
      <p:sp>
        <p:nvSpPr>
          <p:cNvPr id="2" name="Content Placeholder 1"/>
          <p:cNvSpPr>
            <a:spLocks noGrp="1"/>
          </p:cNvSpPr>
          <p:nvPr>
            <p:ph type="subTitle" idx="1"/>
          </p:nvPr>
        </p:nvSpPr>
        <p:spPr>
          <a:xfrm>
            <a:off x="685800" y="3196741"/>
            <a:ext cx="7772400" cy="1199704"/>
          </a:xfrm>
        </p:spPr>
        <p:txBody>
          <a:bodyPr>
            <a:noAutofit/>
          </a:bodyPr>
          <a:lstStyle/>
          <a:p>
            <a:r>
              <a:rPr lang="en-US" sz="1600" b="1" dirty="0" smtClean="0">
                <a:solidFill>
                  <a:srgbClr val="000000"/>
                </a:solidFill>
              </a:rPr>
              <a:t>Jessica </a:t>
            </a:r>
            <a:r>
              <a:rPr lang="en-US" sz="1600" b="1" dirty="0" err="1" smtClean="0">
                <a:solidFill>
                  <a:srgbClr val="000000"/>
                </a:solidFill>
              </a:rPr>
              <a:t>Bolack</a:t>
            </a:r>
            <a:r>
              <a:rPr lang="en-US" sz="1600" b="1" dirty="0" smtClean="0">
                <a:solidFill>
                  <a:srgbClr val="000000"/>
                </a:solidFill>
              </a:rPr>
              <a:t> Frank</a:t>
            </a:r>
          </a:p>
          <a:p>
            <a:r>
              <a:rPr lang="en-US" sz="1600" b="1" dirty="0" smtClean="0">
                <a:solidFill>
                  <a:srgbClr val="000000"/>
                </a:solidFill>
              </a:rPr>
              <a:t>Alexander </a:t>
            </a:r>
            <a:r>
              <a:rPr lang="en-US" sz="1600" b="1" dirty="0" err="1" smtClean="0">
                <a:solidFill>
                  <a:srgbClr val="000000"/>
                </a:solidFill>
              </a:rPr>
              <a:t>Rabanal</a:t>
            </a:r>
            <a:endParaRPr lang="en-US" sz="1600" b="1" dirty="0" smtClean="0">
              <a:solidFill>
                <a:srgbClr val="000000"/>
              </a:solidFill>
            </a:endParaRPr>
          </a:p>
          <a:p>
            <a:r>
              <a:rPr lang="en-US" sz="1600" i="1" dirty="0" smtClean="0">
                <a:solidFill>
                  <a:srgbClr val="000000"/>
                </a:solidFill>
              </a:rPr>
              <a:t>IIT Chicago-Kent College of Law</a:t>
            </a:r>
          </a:p>
          <a:p>
            <a:endParaRPr lang="en-US" sz="1600" i="1" dirty="0">
              <a:solidFill>
                <a:srgbClr val="000000"/>
              </a:solidFill>
            </a:endParaRPr>
          </a:p>
          <a:p>
            <a:r>
              <a:rPr lang="en-US" sz="1600" b="1" dirty="0" smtClean="0">
                <a:solidFill>
                  <a:srgbClr val="000000"/>
                </a:solidFill>
              </a:rPr>
              <a:t>Carrie Hagan</a:t>
            </a:r>
          </a:p>
          <a:p>
            <a:r>
              <a:rPr lang="en-US" sz="1600" i="1" dirty="0" smtClean="0">
                <a:solidFill>
                  <a:srgbClr val="000000"/>
                </a:solidFill>
              </a:rPr>
              <a:t>Indiana University Robert H. McKinney School of Law</a:t>
            </a:r>
            <a:endParaRPr lang="en-US" sz="1600" i="1" dirty="0">
              <a:solidFill>
                <a:srgbClr val="000000"/>
              </a:solidFill>
            </a:endParaRPr>
          </a:p>
        </p:txBody>
      </p:sp>
      <p:pic>
        <p:nvPicPr>
          <p:cNvPr id="5"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8803" y="540046"/>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07743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pPr algn="ctr"/>
            <a:r>
              <a:rPr lang="en-US" altLang="en-US" b="1" dirty="0" smtClean="0"/>
              <a:t>A2J Guided </a:t>
            </a:r>
            <a:r>
              <a:rPr lang="en-US" altLang="en-US" b="1" dirty="0" smtClean="0"/>
              <a:t>Interviews</a:t>
            </a:r>
            <a:endParaRPr lang="en-US" altLang="en-US" b="1" dirty="0" smtClean="0"/>
          </a:p>
        </p:txBody>
      </p:sp>
      <p:graphicFrame>
        <p:nvGraphicFramePr>
          <p:cNvPr id="27651" name="Content Placeholder 3"/>
          <p:cNvGraphicFramePr>
            <a:graphicFrameLocks noGrp="1"/>
          </p:cNvGraphicFramePr>
          <p:nvPr>
            <p:ph idx="1"/>
            <p:extLst>
              <p:ext uri="{D42A27DB-BD31-4B8C-83A1-F6EECF244321}">
                <p14:modId xmlns:p14="http://schemas.microsoft.com/office/powerpoint/2010/main" val="1258632226"/>
              </p:ext>
            </p:extLst>
          </p:nvPr>
        </p:nvGraphicFramePr>
        <p:xfrm>
          <a:off x="567559" y="1040525"/>
          <a:ext cx="7504386" cy="4598276"/>
        </p:xfrm>
        <a:graphic>
          <a:graphicData uri="http://schemas.openxmlformats.org/presentationml/2006/ole">
            <mc:AlternateContent xmlns:mc="http://schemas.openxmlformats.org/markup-compatibility/2006">
              <mc:Choice xmlns:v="urn:schemas-microsoft-com:vml" Requires="v">
                <p:oleObj spid="_x0000_s1045" name="Chart" r:id="rId4" imgW="8718036" imgH="5590517" progId="Excel.Chart.8">
                  <p:embed/>
                </p:oleObj>
              </mc:Choice>
              <mc:Fallback>
                <p:oleObj name="Chart" r:id="rId4" imgW="8718036" imgH="559051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59" y="1040525"/>
                        <a:ext cx="7504386" cy="4598276"/>
                      </a:xfrm>
                      <a:prstGeom prst="rect">
                        <a:avLst/>
                      </a:prstGeom>
                      <a:noFill/>
                      <a:ln>
                        <a:noFill/>
                      </a:ln>
                      <a:extLst/>
                    </p:spPr>
                  </p:pic>
                </p:oleObj>
              </mc:Fallback>
            </mc:AlternateContent>
          </a:graphicData>
        </a:graphic>
      </p:graphicFrame>
      <p:sp>
        <p:nvSpPr>
          <p:cNvPr id="27652" name="TextBox 4"/>
          <p:cNvSpPr txBox="1">
            <a:spLocks noChangeArrowheads="1"/>
          </p:cNvSpPr>
          <p:nvPr/>
        </p:nvSpPr>
        <p:spPr bwMode="auto">
          <a:xfrm>
            <a:off x="1885950" y="2114550"/>
            <a:ext cx="2000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a:solidFill>
                  <a:srgbClr val="FF0000"/>
                </a:solidFill>
                <a:latin typeface="Arial" panose="020B0604020202020204" pitchFamily="34" charset="0"/>
              </a:rPr>
              <a:t>2,600,716</a:t>
            </a:r>
          </a:p>
        </p:txBody>
      </p:sp>
      <p:sp>
        <p:nvSpPr>
          <p:cNvPr id="27653" name="TextBox 5"/>
          <p:cNvSpPr txBox="1">
            <a:spLocks noChangeArrowheads="1"/>
          </p:cNvSpPr>
          <p:nvPr/>
        </p:nvSpPr>
        <p:spPr bwMode="auto">
          <a:xfrm>
            <a:off x="5086350" y="2114550"/>
            <a:ext cx="2000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a:solidFill>
                  <a:srgbClr val="FF0000"/>
                </a:solidFill>
                <a:latin typeface="Arial" panose="020B0604020202020204" pitchFamily="34" charset="0"/>
              </a:rPr>
              <a:t>1,544,759</a:t>
            </a:r>
          </a:p>
        </p:txBody>
      </p:sp>
      <p:pic>
        <p:nvPicPr>
          <p:cNvPr id="7170" name="Picture 2" descr="CALI_Logo_Maroon_web_addr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9125" y="6305550"/>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05987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8220" y="428923"/>
            <a:ext cx="7156378" cy="4828877"/>
          </a:xfrm>
        </p:spPr>
      </p:pic>
      <p:pic>
        <p:nvPicPr>
          <p:cNvPr id="8194"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837" y="6260019"/>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36471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662" y="462455"/>
            <a:ext cx="7808466" cy="5455081"/>
          </a:xfrm>
        </p:spPr>
      </p:pic>
      <p:pic>
        <p:nvPicPr>
          <p:cNvPr id="9218"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997" y="6229043"/>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8046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8452" y="484553"/>
            <a:ext cx="6172200" cy="857250"/>
          </a:xfrm>
        </p:spPr>
        <p:txBody>
          <a:bodyPr/>
          <a:lstStyle/>
          <a:p>
            <a:pPr algn="ctr"/>
            <a:r>
              <a:rPr lang="en-US" dirty="0" smtClean="0"/>
              <a:t>A2J Around the World </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1" y="4327011"/>
            <a:ext cx="2564606"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636" y="1826699"/>
            <a:ext cx="2683239" cy="1838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094" y="3777260"/>
            <a:ext cx="1962325" cy="2099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http://www.worldatlas.com/webimage/countrys/oceania/australia/aunw.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4" y="1826701"/>
            <a:ext cx="2018951" cy="2208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2" name="Picture 2" descr="CALI_Logo_Maroon_web_addr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4552" y="6254961"/>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7849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sz="2800" dirty="0" smtClean="0">
                <a:solidFill>
                  <a:srgbClr val="000000"/>
                </a:solidFill>
              </a:rPr>
              <a:t>1-5 A2J Guided Interview developers per state at any given time</a:t>
            </a:r>
          </a:p>
          <a:p>
            <a:pPr>
              <a:defRPr/>
            </a:pPr>
            <a:endParaRPr lang="en-US" sz="2800" dirty="0">
              <a:solidFill>
                <a:srgbClr val="000000"/>
              </a:solidFill>
            </a:endParaRPr>
          </a:p>
          <a:p>
            <a:pPr>
              <a:defRPr/>
            </a:pPr>
            <a:r>
              <a:rPr lang="en-US" sz="2800" dirty="0" smtClean="0">
                <a:solidFill>
                  <a:srgbClr val="000000"/>
                </a:solidFill>
              </a:rPr>
              <a:t>10,000 + forms that could be automated for pro se litigants  </a:t>
            </a:r>
          </a:p>
          <a:p>
            <a:pPr>
              <a:defRPr/>
            </a:pPr>
            <a:endParaRPr lang="en-US" sz="2800" dirty="0">
              <a:solidFill>
                <a:srgbClr val="000000"/>
              </a:solidFill>
            </a:endParaRPr>
          </a:p>
          <a:p>
            <a:pPr>
              <a:defRPr/>
            </a:pPr>
            <a:r>
              <a:rPr lang="en-US" sz="2800" dirty="0" smtClean="0">
                <a:solidFill>
                  <a:srgbClr val="000000"/>
                </a:solidFill>
              </a:rPr>
              <a:t>Approx. 40,000 new law students each year</a:t>
            </a:r>
          </a:p>
          <a:p>
            <a:pPr>
              <a:defRPr/>
            </a:pPr>
            <a:endParaRPr lang="en-US" sz="2800" dirty="0">
              <a:solidFill>
                <a:srgbClr val="000000"/>
              </a:solidFill>
            </a:endParaRPr>
          </a:p>
          <a:p>
            <a:pPr>
              <a:defRPr/>
            </a:pPr>
            <a:r>
              <a:rPr lang="en-US" sz="2800" dirty="0" smtClean="0">
                <a:solidFill>
                  <a:srgbClr val="000000"/>
                </a:solidFill>
              </a:rPr>
              <a:t>Changing employment market for new grads</a:t>
            </a:r>
          </a:p>
          <a:p>
            <a:pPr marL="393192" lvl="1" indent="0">
              <a:buFont typeface="Arial" panose="020B0604020202020204" pitchFamily="34" charset="0"/>
              <a:buNone/>
              <a:defRPr/>
            </a:pPr>
            <a:r>
              <a:rPr lang="en-US" sz="2400" dirty="0" smtClean="0">
                <a:solidFill>
                  <a:srgbClr val="000000"/>
                </a:solidFill>
              </a:rPr>
              <a:t> </a:t>
            </a:r>
            <a:endParaRPr lang="en-US" sz="2400" dirty="0">
              <a:solidFill>
                <a:srgbClr val="000000"/>
              </a:solidFill>
            </a:endParaRPr>
          </a:p>
        </p:txBody>
      </p:sp>
      <p:sp>
        <p:nvSpPr>
          <p:cNvPr id="3" name="Title 2"/>
          <p:cNvSpPr>
            <a:spLocks noGrp="1"/>
          </p:cNvSpPr>
          <p:nvPr>
            <p:ph type="title"/>
          </p:nvPr>
        </p:nvSpPr>
        <p:spPr/>
        <p:txBody>
          <a:bodyPr>
            <a:normAutofit/>
          </a:bodyPr>
          <a:lstStyle/>
          <a:p>
            <a:pPr algn="ctr">
              <a:defRPr/>
            </a:pPr>
            <a:r>
              <a:rPr lang="en-US" dirty="0" smtClean="0"/>
              <a:t>Another Problem, Another Solution</a:t>
            </a:r>
            <a:endParaRPr lang="en-US" b="1" dirty="0"/>
          </a:p>
        </p:txBody>
      </p:sp>
      <p:pic>
        <p:nvPicPr>
          <p:cNvPr id="4"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76086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_T9R5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44" y="2309452"/>
            <a:ext cx="4511789" cy="30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itle 2"/>
          <p:cNvSpPr txBox="1">
            <a:spLocks/>
          </p:cNvSpPr>
          <p:nvPr/>
        </p:nvSpPr>
        <p:spPr>
          <a:xfrm>
            <a:off x="457200" y="274638"/>
            <a:ext cx="8229600" cy="1143000"/>
          </a:xfrm>
          <a:prstGeom prst="rect">
            <a:avLst/>
          </a:prstGeom>
        </p:spPr>
        <p:txBody>
          <a:bodyPr>
            <a:normAutofit/>
          </a:bodyPr>
          <a:lst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dirty="0" smtClean="0"/>
              <a:t>Justice &amp; Technology Practicum</a:t>
            </a:r>
          </a:p>
          <a:p>
            <a:pPr algn="ctr">
              <a:defRPr/>
            </a:pPr>
            <a:r>
              <a:rPr lang="en-US" dirty="0" smtClean="0"/>
              <a:t>IIT Chicago-Kent College of Law</a:t>
            </a:r>
            <a:endParaRPr lang="en-US" dirty="0"/>
          </a:p>
        </p:txBody>
      </p:sp>
      <p:sp>
        <p:nvSpPr>
          <p:cNvPr id="2" name="TextBox 1"/>
          <p:cNvSpPr txBox="1"/>
          <p:nvPr/>
        </p:nvSpPr>
        <p:spPr>
          <a:xfrm>
            <a:off x="246477" y="1540379"/>
            <a:ext cx="4195035" cy="646331"/>
          </a:xfrm>
          <a:prstGeom prst="rect">
            <a:avLst/>
          </a:prstGeom>
          <a:noFill/>
        </p:spPr>
        <p:txBody>
          <a:bodyPr wrap="square" rtlCol="0">
            <a:spAutoFit/>
          </a:bodyPr>
          <a:lstStyle/>
          <a:p>
            <a:r>
              <a:rPr lang="en-US" b="1" dirty="0" smtClean="0">
                <a:solidFill>
                  <a:schemeClr val="tx1">
                    <a:lumMod val="50000"/>
                  </a:schemeClr>
                </a:solidFill>
              </a:rPr>
              <a:t>2010 – Present</a:t>
            </a:r>
          </a:p>
          <a:p>
            <a:r>
              <a:rPr lang="en-US" b="1" dirty="0" smtClean="0">
                <a:solidFill>
                  <a:schemeClr val="tx1">
                    <a:lumMod val="50000"/>
                  </a:schemeClr>
                </a:solidFill>
              </a:rPr>
              <a:t>Professor Ron </a:t>
            </a:r>
            <a:r>
              <a:rPr lang="en-US" b="1" dirty="0" err="1" smtClean="0">
                <a:solidFill>
                  <a:schemeClr val="tx1">
                    <a:lumMod val="50000"/>
                  </a:schemeClr>
                </a:solidFill>
              </a:rPr>
              <a:t>Staudt</a:t>
            </a:r>
            <a:endParaRPr lang="en-US" b="1" dirty="0" smtClean="0">
              <a:solidFill>
                <a:schemeClr val="tx1">
                  <a:lumMod val="50000"/>
                </a:schemeClr>
              </a:solidFill>
            </a:endParaRPr>
          </a:p>
        </p:txBody>
      </p:sp>
      <p:sp>
        <p:nvSpPr>
          <p:cNvPr id="3" name="Rectangle 2"/>
          <p:cNvSpPr/>
          <p:nvPr/>
        </p:nvSpPr>
        <p:spPr>
          <a:xfrm>
            <a:off x="5249333" y="2186710"/>
            <a:ext cx="3894667" cy="2862322"/>
          </a:xfrm>
          <a:prstGeom prst="rect">
            <a:avLst/>
          </a:prstGeom>
        </p:spPr>
        <p:txBody>
          <a:bodyPr wrap="square">
            <a:spAutoFit/>
          </a:bodyPr>
          <a:lstStyle/>
          <a:p>
            <a:r>
              <a:rPr lang="en-US" altLang="en-US" sz="2000" b="1" dirty="0" smtClean="0">
                <a:solidFill>
                  <a:schemeClr val="tx1">
                    <a:lumMod val="50000"/>
                  </a:schemeClr>
                </a:solidFill>
                <a:latin typeface="Arial" panose="020B0604020202020204" pitchFamily="34" charset="0"/>
                <a:cs typeface="Arial" panose="020B0604020202020204" pitchFamily="34" charset="0"/>
              </a:rPr>
              <a:t>Law Student Tasks</a:t>
            </a:r>
          </a:p>
          <a:p>
            <a:pPr marL="285750" indent="-285750">
              <a:buFont typeface="Arial" panose="020B0604020202020204" pitchFamily="34" charset="0"/>
              <a:buChar char="•"/>
            </a:pPr>
            <a:r>
              <a:rPr lang="en-US" altLang="en-US" sz="2000" dirty="0" smtClean="0">
                <a:solidFill>
                  <a:schemeClr val="tx1">
                    <a:lumMod val="50000"/>
                  </a:schemeClr>
                </a:solidFill>
                <a:latin typeface="Arial" panose="020B0604020202020204" pitchFamily="34" charset="0"/>
                <a:cs typeface="Arial" panose="020B0604020202020204" pitchFamily="34" charset="0"/>
              </a:rPr>
              <a:t>Field Observation – Self-Help Web Desk</a:t>
            </a:r>
          </a:p>
          <a:p>
            <a:pPr marL="285750" indent="-285750">
              <a:buFont typeface="Arial" panose="020B0604020202020204" pitchFamily="34" charset="0"/>
              <a:buChar char="•"/>
            </a:pPr>
            <a:r>
              <a:rPr lang="en-US" altLang="en-US" sz="2000" dirty="0" smtClean="0">
                <a:solidFill>
                  <a:schemeClr val="tx1">
                    <a:lumMod val="50000"/>
                  </a:schemeClr>
                </a:solidFill>
                <a:latin typeface="Arial" panose="020B0604020202020204" pitchFamily="34" charset="0"/>
                <a:cs typeface="Arial" panose="020B0604020202020204" pitchFamily="34" charset="0"/>
              </a:rPr>
              <a:t>Scope Document</a:t>
            </a:r>
          </a:p>
          <a:p>
            <a:pPr marL="285750" indent="-285750">
              <a:buFont typeface="Arial" panose="020B0604020202020204" pitchFamily="34" charset="0"/>
              <a:buChar char="•"/>
            </a:pPr>
            <a:r>
              <a:rPr lang="en-US" altLang="en-US" sz="2000" dirty="0" smtClean="0">
                <a:solidFill>
                  <a:schemeClr val="tx1">
                    <a:lumMod val="50000"/>
                  </a:schemeClr>
                </a:solidFill>
                <a:latin typeface="Arial" panose="020B0604020202020204" pitchFamily="34" charset="0"/>
                <a:cs typeface="Arial" panose="020B0604020202020204" pitchFamily="34" charset="0"/>
              </a:rPr>
              <a:t>Research Memo</a:t>
            </a:r>
          </a:p>
          <a:p>
            <a:pPr marL="285750" indent="-285750">
              <a:buFont typeface="Arial" panose="020B0604020202020204" pitchFamily="34" charset="0"/>
              <a:buChar char="•"/>
            </a:pPr>
            <a:r>
              <a:rPr lang="en-US" altLang="en-US" sz="2000" dirty="0" smtClean="0">
                <a:solidFill>
                  <a:schemeClr val="tx1">
                    <a:lumMod val="50000"/>
                  </a:schemeClr>
                </a:solidFill>
                <a:latin typeface="Arial" panose="020B0604020202020204" pitchFamily="34" charset="0"/>
                <a:cs typeface="Arial" panose="020B0604020202020204" pitchFamily="34" charset="0"/>
              </a:rPr>
              <a:t>Storyboard</a:t>
            </a:r>
          </a:p>
          <a:p>
            <a:pPr marL="285750" indent="-285750">
              <a:buFont typeface="Arial" panose="020B0604020202020204" pitchFamily="34" charset="0"/>
              <a:buChar char="•"/>
            </a:pPr>
            <a:r>
              <a:rPr lang="en-US" altLang="en-US" sz="2000" dirty="0" err="1" smtClean="0">
                <a:solidFill>
                  <a:schemeClr val="tx1">
                    <a:lumMod val="50000"/>
                  </a:schemeClr>
                </a:solidFill>
                <a:latin typeface="Arial" panose="020B0604020202020204" pitchFamily="34" charset="0"/>
                <a:cs typeface="Arial" panose="020B0604020202020204" pitchFamily="34" charset="0"/>
              </a:rPr>
              <a:t>HotDocs</a:t>
            </a:r>
            <a:r>
              <a:rPr lang="en-US" altLang="en-US" sz="2000" dirty="0" smtClean="0">
                <a:solidFill>
                  <a:schemeClr val="tx1">
                    <a:lumMod val="50000"/>
                  </a:schemeClr>
                </a:solidFill>
                <a:latin typeface="Arial" panose="020B0604020202020204" pitchFamily="34" charset="0"/>
                <a:cs typeface="Arial" panose="020B0604020202020204" pitchFamily="34" charset="0"/>
              </a:rPr>
              <a:t> Template</a:t>
            </a:r>
          </a:p>
          <a:p>
            <a:pPr marL="285750" indent="-285750">
              <a:buFont typeface="Arial" panose="020B0604020202020204" pitchFamily="34" charset="0"/>
              <a:buChar char="•"/>
            </a:pPr>
            <a:r>
              <a:rPr lang="en-US" altLang="en-US" sz="2000" dirty="0" smtClean="0">
                <a:solidFill>
                  <a:schemeClr val="tx1">
                    <a:lumMod val="50000"/>
                  </a:schemeClr>
                </a:solidFill>
                <a:latin typeface="Arial" panose="020B0604020202020204" pitchFamily="34" charset="0"/>
                <a:cs typeface="Arial" panose="020B0604020202020204" pitchFamily="34" charset="0"/>
              </a:rPr>
              <a:t>A2J Guided Interview</a:t>
            </a:r>
          </a:p>
          <a:p>
            <a:pPr marL="285750" indent="-285750">
              <a:buFont typeface="Arial" panose="020B0604020202020204" pitchFamily="34" charset="0"/>
              <a:buChar char="•"/>
            </a:pPr>
            <a:r>
              <a:rPr lang="en-US" altLang="en-US" sz="2000" dirty="0" smtClean="0">
                <a:solidFill>
                  <a:schemeClr val="tx1">
                    <a:lumMod val="50000"/>
                  </a:schemeClr>
                </a:solidFill>
                <a:latin typeface="Arial" panose="020B0604020202020204" pitchFamily="34" charset="0"/>
                <a:cs typeface="Arial" panose="020B0604020202020204" pitchFamily="34" charset="0"/>
              </a:rPr>
              <a:t>Final Report</a:t>
            </a:r>
          </a:p>
        </p:txBody>
      </p:sp>
      <p:sp>
        <p:nvSpPr>
          <p:cNvPr id="4" name="TextBox 3"/>
          <p:cNvSpPr txBox="1"/>
          <p:nvPr/>
        </p:nvSpPr>
        <p:spPr>
          <a:xfrm>
            <a:off x="331143" y="5424664"/>
            <a:ext cx="4511789" cy="338554"/>
          </a:xfrm>
          <a:prstGeom prst="rect">
            <a:avLst/>
          </a:prstGeom>
          <a:noFill/>
        </p:spPr>
        <p:txBody>
          <a:bodyPr wrap="square" rtlCol="0">
            <a:spAutoFit/>
          </a:bodyPr>
          <a:lstStyle/>
          <a:p>
            <a:pPr algn="ctr"/>
            <a:r>
              <a:rPr lang="en-US" sz="1600" i="1" dirty="0" smtClean="0">
                <a:solidFill>
                  <a:schemeClr val="tx1">
                    <a:lumMod val="50000"/>
                  </a:schemeClr>
                </a:solidFill>
              </a:rPr>
              <a:t>Self-Help Web Desk</a:t>
            </a:r>
            <a:endParaRPr lang="en-US" sz="1600" i="1" dirty="0">
              <a:solidFill>
                <a:schemeClr val="tx1">
                  <a:lumMod val="50000"/>
                </a:schemeClr>
              </a:solidFill>
            </a:endParaRPr>
          </a:p>
        </p:txBody>
      </p:sp>
    </p:spTree>
    <p:extLst>
      <p:ext uri="{BB962C8B-B14F-4D97-AF65-F5344CB8AC3E}">
        <p14:creationId xmlns:p14="http://schemas.microsoft.com/office/powerpoint/2010/main" val="339949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8667"/>
            <a:ext cx="8229600" cy="4334934"/>
          </a:xfrm>
        </p:spPr>
        <p:txBody>
          <a:bodyPr>
            <a:normAutofit/>
          </a:bodyPr>
          <a:lstStyle/>
          <a:p>
            <a:pPr marL="82296" indent="0">
              <a:buNone/>
              <a:defRPr/>
            </a:pPr>
            <a:r>
              <a:rPr lang="en-US" sz="2000" dirty="0" smtClean="0">
                <a:solidFill>
                  <a:srgbClr val="000000"/>
                </a:solidFill>
              </a:rPr>
              <a:t>Technologically savvy law students create A2J Guided Interviews and HotDocs templates for resource strapped legal aid organizations </a:t>
            </a:r>
          </a:p>
          <a:p>
            <a:pPr marL="82296" indent="0">
              <a:buNone/>
              <a:defRPr/>
            </a:pPr>
            <a:endParaRPr lang="en-US" sz="2000" dirty="0" smtClean="0">
              <a:solidFill>
                <a:srgbClr val="000000"/>
              </a:solidFill>
            </a:endParaRPr>
          </a:p>
          <a:p>
            <a:pPr marL="82296" indent="0">
              <a:buNone/>
              <a:defRPr/>
            </a:pPr>
            <a:r>
              <a:rPr lang="en-US" sz="2000" b="1" dirty="0" smtClean="0">
                <a:solidFill>
                  <a:srgbClr val="000000"/>
                </a:solidFill>
              </a:rPr>
              <a:t>6 schools taught A2J courses as part of a pilot in 2013-14</a:t>
            </a:r>
          </a:p>
          <a:p>
            <a:pPr lvl="1">
              <a:defRPr/>
            </a:pPr>
            <a:r>
              <a:rPr lang="en-US" sz="2000" dirty="0" smtClean="0">
                <a:solidFill>
                  <a:srgbClr val="000000"/>
                </a:solidFill>
              </a:rPr>
              <a:t>University of North Carolina School of Law</a:t>
            </a:r>
          </a:p>
          <a:p>
            <a:pPr lvl="1">
              <a:defRPr/>
            </a:pPr>
            <a:r>
              <a:rPr lang="en-US" sz="2000" dirty="0" smtClean="0">
                <a:solidFill>
                  <a:srgbClr val="000000"/>
                </a:solidFill>
              </a:rPr>
              <a:t>Georgetown University Law Center</a:t>
            </a:r>
          </a:p>
          <a:p>
            <a:pPr lvl="1">
              <a:defRPr/>
            </a:pPr>
            <a:r>
              <a:rPr lang="en-US" sz="2000" dirty="0" smtClean="0">
                <a:solidFill>
                  <a:srgbClr val="000000"/>
                </a:solidFill>
              </a:rPr>
              <a:t>Columbia Law School </a:t>
            </a:r>
          </a:p>
          <a:p>
            <a:pPr lvl="1">
              <a:defRPr/>
            </a:pPr>
            <a:r>
              <a:rPr lang="en-US" sz="2000" dirty="0" smtClean="0">
                <a:solidFill>
                  <a:srgbClr val="000000"/>
                </a:solidFill>
              </a:rPr>
              <a:t>University of Miami School of Law</a:t>
            </a:r>
          </a:p>
          <a:p>
            <a:pPr lvl="1">
              <a:defRPr/>
            </a:pPr>
            <a:r>
              <a:rPr lang="en-US" sz="2000" dirty="0" smtClean="0">
                <a:solidFill>
                  <a:srgbClr val="000000"/>
                </a:solidFill>
              </a:rPr>
              <a:t>CUNY School of Law</a:t>
            </a:r>
          </a:p>
          <a:p>
            <a:pPr lvl="1">
              <a:defRPr/>
            </a:pPr>
            <a:r>
              <a:rPr lang="en-US" sz="2000" dirty="0" smtClean="0">
                <a:solidFill>
                  <a:srgbClr val="000000"/>
                </a:solidFill>
              </a:rPr>
              <a:t>Concordia University School of Law</a:t>
            </a:r>
          </a:p>
          <a:p>
            <a:pPr lvl="1">
              <a:defRPr/>
            </a:pPr>
            <a:endParaRPr lang="en-US" dirty="0">
              <a:solidFill>
                <a:srgbClr val="000000"/>
              </a:solidFill>
            </a:endParaRPr>
          </a:p>
        </p:txBody>
      </p:sp>
      <p:sp>
        <p:nvSpPr>
          <p:cNvPr id="3" name="Title 2"/>
          <p:cNvSpPr>
            <a:spLocks noGrp="1"/>
          </p:cNvSpPr>
          <p:nvPr>
            <p:ph type="title"/>
          </p:nvPr>
        </p:nvSpPr>
        <p:spPr/>
        <p:txBody>
          <a:bodyPr>
            <a:normAutofit/>
          </a:bodyPr>
          <a:lstStyle/>
          <a:p>
            <a:pPr algn="ctr">
              <a:defRPr/>
            </a:pPr>
            <a:r>
              <a:rPr lang="en-US" b="1" dirty="0" smtClean="0"/>
              <a:t>The Solution: The A2J Author Course Project</a:t>
            </a:r>
            <a:endParaRPr lang="en-US" b="1" dirty="0"/>
          </a:p>
        </p:txBody>
      </p:sp>
      <p:pic>
        <p:nvPicPr>
          <p:cNvPr id="4"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2261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pPr algn="ctr"/>
            <a:r>
              <a:rPr lang="en-US" altLang="en-US" sz="3200" b="1" smtClean="0"/>
              <a:t>Sample Student Project: North Carolina’s Simple Uncontested Divorce</a:t>
            </a:r>
          </a:p>
        </p:txBody>
      </p:sp>
      <p:pic>
        <p:nvPicPr>
          <p:cNvPr id="6" name="Content Placeholder 5" descr="Main Author Page.Simple Uncontested Divorce.png"/>
          <p:cNvPicPr>
            <a:picLocks noGrp="1" noChangeAspect="1"/>
          </p:cNvPicPr>
          <p:nvPr>
            <p:ph idx="1"/>
          </p:nvPr>
        </p:nvPicPr>
        <p:blipFill>
          <a:blip r:embed="rId3"/>
          <a:stretch>
            <a:fillRect/>
          </a:stretch>
        </p:blipFill>
        <p:spPr>
          <a:xfrm>
            <a:off x="304800" y="1447800"/>
            <a:ext cx="3690938" cy="2425700"/>
          </a:xfrm>
          <a:ln w="38100" cap="sq">
            <a:solidFill>
              <a:srgbClr val="000000"/>
            </a:solidFill>
            <a:miter lim="800000"/>
          </a:ln>
          <a:effectLst>
            <a:outerShdw blurRad="50800" dist="38100" dir="2700000" algn="tl" rotWithShape="0">
              <a:srgbClr val="000000">
                <a:alpha val="43000"/>
              </a:srgbClr>
            </a:outerShdw>
          </a:effectLst>
        </p:spPr>
      </p:pic>
      <p:pic>
        <p:nvPicPr>
          <p:cNvPr id="7" name="Picture 6" descr="HotDocs.Simple Uncontested Divorce.png"/>
          <p:cNvPicPr>
            <a:picLocks noChangeAspect="1"/>
          </p:cNvPicPr>
          <p:nvPr/>
        </p:nvPicPr>
        <p:blipFill>
          <a:blip r:embed="rId4"/>
          <a:stretch>
            <a:fillRect/>
          </a:stretch>
        </p:blipFill>
        <p:spPr>
          <a:xfrm>
            <a:off x="4953000" y="1600200"/>
            <a:ext cx="371475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Preview Mode.Simple Uncontested Divorce.png"/>
          <p:cNvPicPr>
            <a:picLocks noChangeAspect="1"/>
          </p:cNvPicPr>
          <p:nvPr/>
        </p:nvPicPr>
        <p:blipFill>
          <a:blip r:embed="rId5"/>
          <a:stretch>
            <a:fillRect/>
          </a:stretch>
        </p:blipFill>
        <p:spPr>
          <a:xfrm>
            <a:off x="914400" y="3581400"/>
            <a:ext cx="3810000" cy="262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CALI_Logo_Maroon_web_addr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54583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2000" dirty="0" smtClean="0">
                <a:solidFill>
                  <a:srgbClr val="000000"/>
                </a:solidFill>
              </a:rPr>
              <a:t>“Overall, this course exposed me to a unique blend of big ideas and technical skills.”</a:t>
            </a:r>
          </a:p>
          <a:p>
            <a:pPr>
              <a:defRPr/>
            </a:pPr>
            <a:endParaRPr lang="en-US" sz="2000" dirty="0" smtClean="0">
              <a:solidFill>
                <a:srgbClr val="000000"/>
              </a:solidFill>
            </a:endParaRPr>
          </a:p>
          <a:p>
            <a:pPr>
              <a:defRPr/>
            </a:pPr>
            <a:r>
              <a:rPr lang="en-US" sz="2000" dirty="0" smtClean="0">
                <a:solidFill>
                  <a:srgbClr val="000000"/>
                </a:solidFill>
              </a:rPr>
              <a:t>“Before I took this …I did not fully grasp the importance of technology in shaping the future of the legal profession.”</a:t>
            </a:r>
          </a:p>
          <a:p>
            <a:pPr>
              <a:defRPr/>
            </a:pPr>
            <a:endParaRPr lang="en-US" sz="2000" dirty="0" smtClean="0">
              <a:solidFill>
                <a:srgbClr val="000000"/>
              </a:solidFill>
            </a:endParaRPr>
          </a:p>
          <a:p>
            <a:pPr>
              <a:defRPr/>
            </a:pPr>
            <a:r>
              <a:rPr lang="en-US" sz="2000" dirty="0" smtClean="0">
                <a:solidFill>
                  <a:srgbClr val="000000"/>
                </a:solidFill>
              </a:rPr>
              <a:t>“I had never done any sort of programming before and it was fun to learn some of that stuff.”</a:t>
            </a:r>
          </a:p>
          <a:p>
            <a:pPr>
              <a:defRPr/>
            </a:pPr>
            <a:endParaRPr lang="en-US" sz="2000" dirty="0" smtClean="0">
              <a:solidFill>
                <a:srgbClr val="000000"/>
              </a:solidFill>
            </a:endParaRPr>
          </a:p>
          <a:p>
            <a:pPr>
              <a:defRPr/>
            </a:pPr>
            <a:r>
              <a:rPr lang="en-US" sz="2000" dirty="0" smtClean="0">
                <a:solidFill>
                  <a:srgbClr val="000000"/>
                </a:solidFill>
              </a:rPr>
              <a:t>“This class was completely different from any other law school class I have taken.”</a:t>
            </a:r>
          </a:p>
          <a:p>
            <a:pPr>
              <a:defRPr/>
            </a:pPr>
            <a:endParaRPr lang="en-US" dirty="0" smtClean="0">
              <a:solidFill>
                <a:srgbClr val="000000"/>
              </a:solidFill>
            </a:endParaRPr>
          </a:p>
        </p:txBody>
      </p:sp>
      <p:sp>
        <p:nvSpPr>
          <p:cNvPr id="47107" name="Title 2"/>
          <p:cNvSpPr>
            <a:spLocks noGrp="1"/>
          </p:cNvSpPr>
          <p:nvPr>
            <p:ph type="title"/>
          </p:nvPr>
        </p:nvSpPr>
        <p:spPr/>
        <p:txBody>
          <a:bodyPr/>
          <a:lstStyle/>
          <a:p>
            <a:pPr algn="ctr"/>
            <a:r>
              <a:rPr lang="en-US" altLang="en-US" b="1" smtClean="0"/>
              <a:t>Student Reactions</a:t>
            </a:r>
          </a:p>
        </p:txBody>
      </p:sp>
      <p:pic>
        <p:nvPicPr>
          <p:cNvPr id="4"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70598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solidFill>
                  <a:srgbClr val="000000"/>
                </a:solidFill>
              </a:rPr>
              <a:t>“I enjoyed learning how to use HotDocs and A2J Author, and was able to channel my passion for advocacy and public interest into a practical Guided Interview.”</a:t>
            </a:r>
          </a:p>
          <a:p>
            <a:pPr>
              <a:defRPr/>
            </a:pPr>
            <a:endParaRPr lang="en-US" sz="2400" dirty="0" smtClean="0">
              <a:solidFill>
                <a:srgbClr val="000000"/>
              </a:solidFill>
            </a:endParaRPr>
          </a:p>
          <a:p>
            <a:pPr>
              <a:defRPr/>
            </a:pPr>
            <a:r>
              <a:rPr lang="en-US" sz="2400" dirty="0" smtClean="0">
                <a:solidFill>
                  <a:srgbClr val="000000"/>
                </a:solidFill>
              </a:rPr>
              <a:t>“I found the class discussion about ethics interesting because it challenged us to determine where to draw the line between legal advice and information.”</a:t>
            </a:r>
          </a:p>
          <a:p>
            <a:pPr>
              <a:defRPr/>
            </a:pPr>
            <a:endParaRPr lang="en-US" sz="2400" dirty="0" smtClean="0">
              <a:solidFill>
                <a:srgbClr val="000000"/>
              </a:solidFill>
            </a:endParaRPr>
          </a:p>
          <a:p>
            <a:pPr>
              <a:defRPr/>
            </a:pPr>
            <a:r>
              <a:rPr lang="en-US" sz="2400" dirty="0" smtClean="0">
                <a:solidFill>
                  <a:srgbClr val="000000"/>
                </a:solidFill>
              </a:rPr>
              <a:t>“…challenged my own beliefs about the role of lawyers and the reality that lawyers are not always necessary for simple processes.”</a:t>
            </a:r>
            <a:endParaRPr lang="en-US" sz="2400" dirty="0">
              <a:solidFill>
                <a:srgbClr val="000000"/>
              </a:solidFill>
            </a:endParaRPr>
          </a:p>
        </p:txBody>
      </p:sp>
      <p:sp>
        <p:nvSpPr>
          <p:cNvPr id="48131" name="Title 2"/>
          <p:cNvSpPr>
            <a:spLocks noGrp="1"/>
          </p:cNvSpPr>
          <p:nvPr>
            <p:ph type="title"/>
          </p:nvPr>
        </p:nvSpPr>
        <p:spPr/>
        <p:txBody>
          <a:bodyPr/>
          <a:lstStyle/>
          <a:p>
            <a:pPr algn="ctr"/>
            <a:r>
              <a:rPr lang="en-US" altLang="en-US" b="1" smtClean="0"/>
              <a:t>Student Reactions</a:t>
            </a:r>
          </a:p>
        </p:txBody>
      </p:sp>
      <p:pic>
        <p:nvPicPr>
          <p:cNvPr id="4"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92406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solidFill>
                <a:srgbClr val="000000"/>
              </a:solidFill>
            </a:endParaRPr>
          </a:p>
          <a:p>
            <a:r>
              <a:rPr lang="en-US" sz="1800" dirty="0">
                <a:solidFill>
                  <a:srgbClr val="000000"/>
                </a:solidFill>
              </a:rPr>
              <a:t>80% of the poor and working poor in the U.S. face their legal problems without the help of a lawyer </a:t>
            </a:r>
          </a:p>
          <a:p>
            <a:endParaRPr lang="en-US" sz="1800" dirty="0">
              <a:solidFill>
                <a:srgbClr val="000000"/>
              </a:solidFill>
            </a:endParaRPr>
          </a:p>
          <a:p>
            <a:r>
              <a:rPr lang="en-US" sz="1800" dirty="0">
                <a:solidFill>
                  <a:srgbClr val="000000"/>
                </a:solidFill>
              </a:rPr>
              <a:t>For every 1 person served by legal aid, 1 eligible person is turned away. </a:t>
            </a:r>
          </a:p>
          <a:p>
            <a:endParaRPr lang="en-US" dirty="0" smtClean="0"/>
          </a:p>
          <a:p>
            <a:r>
              <a:rPr lang="en-US" sz="1800" dirty="0">
                <a:solidFill>
                  <a:srgbClr val="000000"/>
                </a:solidFill>
              </a:rPr>
              <a:t>1 in 5 Americans are now income eligible for legal aid. </a:t>
            </a:r>
          </a:p>
        </p:txBody>
      </p:sp>
      <p:sp>
        <p:nvSpPr>
          <p:cNvPr id="3" name="Title 2"/>
          <p:cNvSpPr>
            <a:spLocks noGrp="1"/>
          </p:cNvSpPr>
          <p:nvPr>
            <p:ph type="title"/>
          </p:nvPr>
        </p:nvSpPr>
        <p:spPr/>
        <p:txBody>
          <a:bodyPr/>
          <a:lstStyle/>
          <a:p>
            <a:pPr algn="ctr"/>
            <a:r>
              <a:rPr lang="en-US" dirty="0"/>
              <a:t>Access to Justice Problem </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157" y="3974440"/>
            <a:ext cx="1860331" cy="23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LI_Logo_Maroon_web_add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26605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 indent="0">
              <a:buNone/>
            </a:pPr>
            <a:r>
              <a:rPr lang="en-US" sz="2400" dirty="0" smtClean="0">
                <a:solidFill>
                  <a:schemeClr val="tx1">
                    <a:lumMod val="50000"/>
                  </a:schemeClr>
                </a:solidFill>
              </a:rPr>
              <a:t>Ethnographic research</a:t>
            </a:r>
          </a:p>
          <a:p>
            <a:pPr marL="82296" indent="0">
              <a:buNone/>
            </a:pPr>
            <a:endParaRPr lang="en-US" sz="2400" dirty="0" smtClean="0">
              <a:solidFill>
                <a:schemeClr val="tx1">
                  <a:lumMod val="50000"/>
                </a:schemeClr>
              </a:solidFill>
            </a:endParaRPr>
          </a:p>
          <a:p>
            <a:pPr marL="82296" indent="0">
              <a:buNone/>
            </a:pPr>
            <a:r>
              <a:rPr lang="en-US" sz="2400" dirty="0" smtClean="0">
                <a:solidFill>
                  <a:schemeClr val="tx1">
                    <a:lumMod val="50000"/>
                  </a:schemeClr>
                </a:solidFill>
              </a:rPr>
              <a:t>Project management</a:t>
            </a:r>
          </a:p>
          <a:p>
            <a:pPr marL="82296" indent="0">
              <a:buNone/>
            </a:pPr>
            <a:endParaRPr lang="en-US" sz="2400" dirty="0" smtClean="0">
              <a:solidFill>
                <a:schemeClr val="tx1">
                  <a:lumMod val="50000"/>
                </a:schemeClr>
              </a:solidFill>
            </a:endParaRPr>
          </a:p>
          <a:p>
            <a:pPr marL="82296" indent="0">
              <a:buNone/>
            </a:pPr>
            <a:r>
              <a:rPr lang="en-US" sz="2400" dirty="0" smtClean="0">
                <a:solidFill>
                  <a:schemeClr val="tx1">
                    <a:lumMod val="50000"/>
                  </a:schemeClr>
                </a:solidFill>
              </a:rPr>
              <a:t>Law, rules, facts, heuristics</a:t>
            </a:r>
          </a:p>
          <a:p>
            <a:pPr marL="82296" indent="0">
              <a:buNone/>
            </a:pPr>
            <a:endParaRPr lang="en-US" sz="2400" dirty="0" smtClean="0">
              <a:solidFill>
                <a:schemeClr val="tx1">
                  <a:lumMod val="50000"/>
                </a:schemeClr>
              </a:solidFill>
            </a:endParaRPr>
          </a:p>
          <a:p>
            <a:pPr marL="82296" indent="0">
              <a:buNone/>
            </a:pPr>
            <a:r>
              <a:rPr lang="en-US" sz="2400" dirty="0" smtClean="0">
                <a:solidFill>
                  <a:schemeClr val="tx1">
                    <a:lumMod val="50000"/>
                  </a:schemeClr>
                </a:solidFill>
              </a:rPr>
              <a:t>Empathy and plain language</a:t>
            </a:r>
          </a:p>
          <a:p>
            <a:pPr marL="82296" indent="0">
              <a:buNone/>
            </a:pPr>
            <a:endParaRPr lang="en-US" sz="2400" dirty="0" smtClean="0">
              <a:solidFill>
                <a:schemeClr val="tx1">
                  <a:lumMod val="50000"/>
                </a:schemeClr>
              </a:solidFill>
            </a:endParaRPr>
          </a:p>
          <a:p>
            <a:pPr marL="82296" indent="0">
              <a:buNone/>
            </a:pPr>
            <a:r>
              <a:rPr lang="en-US" sz="2400" dirty="0" smtClean="0">
                <a:solidFill>
                  <a:schemeClr val="tx1">
                    <a:lumMod val="50000"/>
                  </a:schemeClr>
                </a:solidFill>
              </a:rPr>
              <a:t>Coding and transactional problem solving</a:t>
            </a:r>
          </a:p>
        </p:txBody>
      </p:sp>
      <p:sp>
        <p:nvSpPr>
          <p:cNvPr id="3" name="Title 2"/>
          <p:cNvSpPr>
            <a:spLocks noGrp="1"/>
          </p:cNvSpPr>
          <p:nvPr>
            <p:ph type="title"/>
          </p:nvPr>
        </p:nvSpPr>
        <p:spPr/>
        <p:txBody>
          <a:bodyPr/>
          <a:lstStyle/>
          <a:p>
            <a:pPr algn="ctr"/>
            <a:r>
              <a:rPr lang="en-US" dirty="0" smtClean="0"/>
              <a:t>Core Competencies</a:t>
            </a:r>
            <a:endParaRPr lang="en-US" dirty="0"/>
          </a:p>
        </p:txBody>
      </p:sp>
      <p:pic>
        <p:nvPicPr>
          <p:cNvPr id="4"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0174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296" indent="0">
              <a:buNone/>
            </a:pPr>
            <a:r>
              <a:rPr lang="en-US" sz="2400" dirty="0" smtClean="0">
                <a:solidFill>
                  <a:schemeClr val="tx1">
                    <a:lumMod val="50000"/>
                  </a:schemeClr>
                </a:solidFill>
              </a:rPr>
              <a:t>Rich collection of sample course materials from first round fellows</a:t>
            </a:r>
          </a:p>
          <a:p>
            <a:pPr marL="82296" indent="0">
              <a:buNone/>
            </a:pPr>
            <a:endParaRPr lang="en-US" sz="2400" dirty="0">
              <a:solidFill>
                <a:schemeClr val="tx1">
                  <a:lumMod val="50000"/>
                </a:schemeClr>
              </a:solidFill>
            </a:endParaRPr>
          </a:p>
          <a:p>
            <a:pPr marL="82296" indent="0">
              <a:buNone/>
            </a:pPr>
            <a:r>
              <a:rPr lang="en-US" sz="2400" dirty="0" smtClean="0">
                <a:solidFill>
                  <a:schemeClr val="tx1">
                    <a:lumMod val="50000"/>
                  </a:schemeClr>
                </a:solidFill>
              </a:rPr>
              <a:t>Listing of selected readings based on course topics</a:t>
            </a:r>
          </a:p>
          <a:p>
            <a:pPr marL="82296" indent="0">
              <a:buNone/>
            </a:pPr>
            <a:endParaRPr lang="en-US" sz="2400" dirty="0">
              <a:solidFill>
                <a:schemeClr val="tx1">
                  <a:lumMod val="50000"/>
                </a:schemeClr>
              </a:solidFill>
            </a:endParaRPr>
          </a:p>
          <a:p>
            <a:pPr marL="82296" indent="0">
              <a:buNone/>
            </a:pPr>
            <a:r>
              <a:rPr lang="en-US" sz="2400" dirty="0" smtClean="0">
                <a:solidFill>
                  <a:schemeClr val="tx1">
                    <a:lumMod val="50000"/>
                  </a:schemeClr>
                </a:solidFill>
              </a:rPr>
              <a:t>Choose materials based on course type and topics for instruction</a:t>
            </a:r>
          </a:p>
          <a:p>
            <a:pPr marL="82296" indent="0">
              <a:buNone/>
            </a:pPr>
            <a:endParaRPr lang="en-US" sz="2400" dirty="0">
              <a:solidFill>
                <a:schemeClr val="tx1">
                  <a:lumMod val="50000"/>
                </a:schemeClr>
              </a:solidFill>
            </a:endParaRPr>
          </a:p>
          <a:p>
            <a:pPr marL="82296" indent="0">
              <a:buNone/>
            </a:pPr>
            <a:r>
              <a:rPr lang="en-US" sz="2400" dirty="0" smtClean="0">
                <a:solidFill>
                  <a:schemeClr val="tx1">
                    <a:lumMod val="50000"/>
                  </a:schemeClr>
                </a:solidFill>
              </a:rPr>
              <a:t>eBook</a:t>
            </a:r>
            <a:r>
              <a:rPr lang="en-US" sz="2400" dirty="0">
                <a:solidFill>
                  <a:schemeClr val="tx1">
                    <a:lumMod val="50000"/>
                  </a:schemeClr>
                </a:solidFill>
              </a:rPr>
              <a:t>: </a:t>
            </a:r>
            <a:r>
              <a:rPr lang="en-US" sz="2400" dirty="0" smtClean="0">
                <a:solidFill>
                  <a:schemeClr val="tx1">
                    <a:lumMod val="50000"/>
                  </a:schemeClr>
                </a:solidFill>
                <a:hlinkClick r:id="rId2"/>
              </a:rPr>
              <a:t>http</a:t>
            </a:r>
            <a:r>
              <a:rPr lang="en-US" sz="2400" dirty="0">
                <a:solidFill>
                  <a:schemeClr val="tx1">
                    <a:lumMod val="50000"/>
                  </a:schemeClr>
                </a:solidFill>
                <a:hlinkClick r:id="rId2"/>
              </a:rPr>
              <a:t>://a2jauthorcoursekitbook.lawbooks.cali.org/</a:t>
            </a:r>
            <a:endParaRPr lang="en-US" sz="2400" dirty="0" smtClean="0">
              <a:solidFill>
                <a:schemeClr val="tx1">
                  <a:lumMod val="50000"/>
                </a:schemeClr>
              </a:solidFill>
            </a:endParaRPr>
          </a:p>
        </p:txBody>
      </p:sp>
      <p:sp>
        <p:nvSpPr>
          <p:cNvPr id="3" name="Title 2"/>
          <p:cNvSpPr>
            <a:spLocks noGrp="1"/>
          </p:cNvSpPr>
          <p:nvPr>
            <p:ph type="title"/>
          </p:nvPr>
        </p:nvSpPr>
        <p:spPr/>
        <p:txBody>
          <a:bodyPr/>
          <a:lstStyle/>
          <a:p>
            <a:pPr algn="ctr"/>
            <a:r>
              <a:rPr lang="en-US" dirty="0" smtClean="0"/>
              <a:t>A2J Author Course Kit</a:t>
            </a:r>
            <a:endParaRPr lang="en-US" dirty="0"/>
          </a:p>
        </p:txBody>
      </p:sp>
      <p:pic>
        <p:nvPicPr>
          <p:cNvPr id="4"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36714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suw8Cuatxg"/>
          <p:cNvPicPr>
            <a:picLocks noGrp="1" noRot="1" noChangeAspect="1"/>
          </p:cNvPicPr>
          <p:nvPr>
            <p:ph idx="1"/>
            <a:videoFile r:link="rId1"/>
          </p:nvPr>
        </p:nvPicPr>
        <p:blipFill>
          <a:blip r:embed="rId3"/>
          <a:stretch>
            <a:fillRect/>
          </a:stretch>
        </p:blipFill>
        <p:spPr>
          <a:xfrm>
            <a:off x="2286000" y="1838667"/>
            <a:ext cx="4572000" cy="2571750"/>
          </a:xfrm>
          <a:prstGeom prst="rect">
            <a:avLst/>
          </a:prstGeom>
        </p:spPr>
      </p:pic>
      <p:sp>
        <p:nvSpPr>
          <p:cNvPr id="3" name="Title 2"/>
          <p:cNvSpPr>
            <a:spLocks noGrp="1"/>
          </p:cNvSpPr>
          <p:nvPr>
            <p:ph type="title"/>
          </p:nvPr>
        </p:nvSpPr>
        <p:spPr/>
        <p:txBody>
          <a:bodyPr/>
          <a:lstStyle/>
          <a:p>
            <a:pPr algn="ctr"/>
            <a:r>
              <a:rPr lang="en-US" dirty="0" smtClean="0"/>
              <a:t>White House Forum on Access to Justice</a:t>
            </a:r>
            <a:br>
              <a:rPr lang="en-US" dirty="0" smtClean="0"/>
            </a:br>
            <a:r>
              <a:rPr lang="en-US" dirty="0" smtClean="0"/>
              <a:t>April 14, 2015</a:t>
            </a:r>
            <a:endParaRPr lang="en-US" dirty="0"/>
          </a:p>
        </p:txBody>
      </p:sp>
      <p:sp>
        <p:nvSpPr>
          <p:cNvPr id="5" name="TextBox 4"/>
          <p:cNvSpPr txBox="1"/>
          <p:nvPr/>
        </p:nvSpPr>
        <p:spPr>
          <a:xfrm>
            <a:off x="787399" y="4831446"/>
            <a:ext cx="7899401" cy="646331"/>
          </a:xfrm>
          <a:prstGeom prst="rect">
            <a:avLst/>
          </a:prstGeom>
          <a:noFill/>
        </p:spPr>
        <p:txBody>
          <a:bodyPr wrap="square" rtlCol="0">
            <a:spAutoFit/>
          </a:bodyPr>
          <a:lstStyle/>
          <a:p>
            <a:pPr algn="ctr"/>
            <a:r>
              <a:rPr lang="en-US" i="1" dirty="0" smtClean="0">
                <a:solidFill>
                  <a:schemeClr val="tx1">
                    <a:lumMod val="50000"/>
                  </a:schemeClr>
                </a:solidFill>
                <a:hlinkClick r:id="rId4"/>
              </a:rPr>
              <a:t>Justice &amp; Technology Practicum Alum Hanna Kaufman speaks about her experiences in the course</a:t>
            </a:r>
            <a:r>
              <a:rPr lang="en-US" i="1" dirty="0" smtClean="0">
                <a:solidFill>
                  <a:schemeClr val="tx1">
                    <a:lumMod val="50000"/>
                  </a:schemeClr>
                </a:solidFill>
              </a:rPr>
              <a:t>. </a:t>
            </a:r>
            <a:endParaRPr lang="en-US" i="1" dirty="0">
              <a:solidFill>
                <a:schemeClr val="tx1">
                  <a:lumMod val="50000"/>
                </a:schemeClr>
              </a:solidFill>
            </a:endParaRPr>
          </a:p>
        </p:txBody>
      </p:sp>
      <p:pic>
        <p:nvPicPr>
          <p:cNvPr id="6" name="Picture 2" descr="CALI_Logo_Maroon_web_add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4916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381000" y="338138"/>
            <a:ext cx="8707438" cy="1143000"/>
          </a:xfrm>
        </p:spPr>
        <p:txBody>
          <a:bodyPr>
            <a:normAutofit/>
          </a:bodyPr>
          <a:lstStyle/>
          <a:p>
            <a:pPr algn="ctr"/>
            <a:r>
              <a:rPr lang="en-US" altLang="en-US" sz="3600" b="1" dirty="0" smtClean="0"/>
              <a:t>Round 2 of A2J Author Course Project</a:t>
            </a:r>
          </a:p>
        </p:txBody>
      </p:sp>
      <p:sp>
        <p:nvSpPr>
          <p:cNvPr id="4" name="Content Placeholder 3"/>
          <p:cNvSpPr>
            <a:spLocks noGrp="1"/>
          </p:cNvSpPr>
          <p:nvPr>
            <p:ph idx="1"/>
          </p:nvPr>
        </p:nvSpPr>
        <p:spPr>
          <a:xfrm>
            <a:off x="381000" y="1676400"/>
            <a:ext cx="8229600" cy="4525963"/>
          </a:xfrm>
        </p:spPr>
        <p:txBody>
          <a:bodyPr>
            <a:normAutofit/>
          </a:bodyPr>
          <a:lstStyle/>
          <a:p>
            <a:pPr marL="109728" indent="0">
              <a:lnSpc>
                <a:spcPct val="150000"/>
              </a:lnSpc>
              <a:buFont typeface="Arial" panose="020B0604020202020204" pitchFamily="34" charset="0"/>
              <a:buNone/>
              <a:defRPr/>
            </a:pPr>
            <a:r>
              <a:rPr lang="en-US" sz="2000" b="1" dirty="0" smtClean="0">
                <a:solidFill>
                  <a:srgbClr val="000000"/>
                </a:solidFill>
              </a:rPr>
              <a:t>Jennifer </a:t>
            </a:r>
            <a:r>
              <a:rPr lang="en-US" sz="2000" b="1" dirty="0" err="1" smtClean="0">
                <a:solidFill>
                  <a:srgbClr val="000000"/>
                </a:solidFill>
              </a:rPr>
              <a:t>Gundlach</a:t>
            </a:r>
            <a:r>
              <a:rPr lang="en-US" sz="2000" dirty="0" smtClean="0">
                <a:solidFill>
                  <a:srgbClr val="000000"/>
                </a:solidFill>
              </a:rPr>
              <a:t>, Maurice A. Deane School of Law at Hofstra</a:t>
            </a:r>
          </a:p>
          <a:p>
            <a:pPr marL="109728" indent="0">
              <a:lnSpc>
                <a:spcPct val="150000"/>
              </a:lnSpc>
              <a:buFont typeface="Arial" panose="020B0604020202020204" pitchFamily="34" charset="0"/>
              <a:buNone/>
              <a:defRPr/>
            </a:pPr>
            <a:r>
              <a:rPr lang="en-US" sz="2000" b="1" dirty="0" smtClean="0">
                <a:solidFill>
                  <a:srgbClr val="000000"/>
                </a:solidFill>
              </a:rPr>
              <a:t>Alyson Carrel</a:t>
            </a:r>
            <a:r>
              <a:rPr lang="en-US" sz="2000" dirty="0" smtClean="0">
                <a:solidFill>
                  <a:srgbClr val="000000"/>
                </a:solidFill>
              </a:rPr>
              <a:t>, Northwestern University School of Law</a:t>
            </a:r>
          </a:p>
          <a:p>
            <a:pPr marL="109728" indent="0">
              <a:lnSpc>
                <a:spcPct val="150000"/>
              </a:lnSpc>
              <a:buFont typeface="Arial" panose="020B0604020202020204" pitchFamily="34" charset="0"/>
              <a:buNone/>
              <a:defRPr/>
            </a:pPr>
            <a:r>
              <a:rPr lang="en-US" sz="2000" b="1" dirty="0" smtClean="0">
                <a:solidFill>
                  <a:srgbClr val="000000"/>
                </a:solidFill>
              </a:rPr>
              <a:t>Carrie Hagan</a:t>
            </a:r>
            <a:r>
              <a:rPr lang="en-US" sz="2000" dirty="0" smtClean="0">
                <a:solidFill>
                  <a:srgbClr val="000000"/>
                </a:solidFill>
              </a:rPr>
              <a:t>, Indiana University Robert H. McKinney School of Law</a:t>
            </a:r>
          </a:p>
          <a:p>
            <a:pPr marL="109728" indent="0">
              <a:lnSpc>
                <a:spcPct val="150000"/>
              </a:lnSpc>
              <a:buFont typeface="Arial" panose="020B0604020202020204" pitchFamily="34" charset="0"/>
              <a:buNone/>
              <a:defRPr/>
            </a:pPr>
            <a:r>
              <a:rPr lang="en-US" sz="2000" b="1" dirty="0" smtClean="0">
                <a:solidFill>
                  <a:srgbClr val="000000"/>
                </a:solidFill>
              </a:rPr>
              <a:t>Rebecca Trammel</a:t>
            </a:r>
            <a:r>
              <a:rPr lang="en-US" sz="2000" dirty="0" smtClean="0">
                <a:solidFill>
                  <a:srgbClr val="000000"/>
                </a:solidFill>
              </a:rPr>
              <a:t>, Stetson University College of Law</a:t>
            </a:r>
          </a:p>
          <a:p>
            <a:pPr marL="109728" indent="0">
              <a:lnSpc>
                <a:spcPct val="150000"/>
              </a:lnSpc>
              <a:buFont typeface="Arial" panose="020B0604020202020204" pitchFamily="34" charset="0"/>
              <a:buNone/>
              <a:defRPr/>
            </a:pPr>
            <a:r>
              <a:rPr lang="en-US" sz="2000" b="1" dirty="0" smtClean="0">
                <a:solidFill>
                  <a:srgbClr val="000000"/>
                </a:solidFill>
              </a:rPr>
              <a:t>Rob </a:t>
            </a:r>
            <a:r>
              <a:rPr lang="en-US" sz="2000" b="1" dirty="0" err="1" smtClean="0">
                <a:solidFill>
                  <a:srgbClr val="000000"/>
                </a:solidFill>
              </a:rPr>
              <a:t>Blitt</a:t>
            </a:r>
            <a:r>
              <a:rPr lang="en-US" sz="2000" b="1" dirty="0" smtClean="0">
                <a:solidFill>
                  <a:srgbClr val="000000"/>
                </a:solidFill>
              </a:rPr>
              <a:t> &amp; Val </a:t>
            </a:r>
            <a:r>
              <a:rPr lang="en-US" sz="2000" b="1" dirty="0" err="1" smtClean="0">
                <a:solidFill>
                  <a:srgbClr val="000000"/>
                </a:solidFill>
              </a:rPr>
              <a:t>Vojdik</a:t>
            </a:r>
            <a:r>
              <a:rPr lang="en-US" sz="2000" dirty="0" smtClean="0">
                <a:solidFill>
                  <a:srgbClr val="000000"/>
                </a:solidFill>
              </a:rPr>
              <a:t>, University of Tennessee College of Law</a:t>
            </a:r>
          </a:p>
          <a:p>
            <a:pPr marL="109728" indent="0">
              <a:lnSpc>
                <a:spcPct val="150000"/>
              </a:lnSpc>
              <a:buFont typeface="Arial" panose="020B0604020202020204" pitchFamily="34" charset="0"/>
              <a:buNone/>
              <a:defRPr/>
            </a:pPr>
            <a:r>
              <a:rPr lang="en-US" sz="2000" b="1" dirty="0" smtClean="0">
                <a:solidFill>
                  <a:srgbClr val="000000"/>
                </a:solidFill>
              </a:rPr>
              <a:t>Michael </a:t>
            </a:r>
            <a:r>
              <a:rPr lang="en-US" sz="2000" b="1" dirty="0" err="1" smtClean="0">
                <a:solidFill>
                  <a:srgbClr val="000000"/>
                </a:solidFill>
              </a:rPr>
              <a:t>Robak</a:t>
            </a:r>
            <a:r>
              <a:rPr lang="en-US" sz="2000" dirty="0" smtClean="0">
                <a:solidFill>
                  <a:srgbClr val="000000"/>
                </a:solidFill>
              </a:rPr>
              <a:t>, UMKC School of Law</a:t>
            </a:r>
            <a:endParaRPr lang="en-US" sz="2000" b="1" dirty="0">
              <a:solidFill>
                <a:srgbClr val="000000"/>
              </a:solidFill>
            </a:endParaRPr>
          </a:p>
          <a:p>
            <a:pPr>
              <a:lnSpc>
                <a:spcPct val="150000"/>
              </a:lnSpc>
              <a:defRPr/>
            </a:pPr>
            <a:endParaRPr lang="en-US" sz="2800" dirty="0">
              <a:solidFill>
                <a:srgbClr val="000000"/>
              </a:solidFill>
            </a:endParaRPr>
          </a:p>
        </p:txBody>
      </p:sp>
      <p:pic>
        <p:nvPicPr>
          <p:cNvPr id="5"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41376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A2J Implementation</a:t>
            </a:r>
            <a:endParaRPr lang="en-US" dirty="0"/>
          </a:p>
        </p:txBody>
      </p:sp>
      <p:sp>
        <p:nvSpPr>
          <p:cNvPr id="5" name="Content Placeholder 4"/>
          <p:cNvSpPr>
            <a:spLocks noGrp="1"/>
          </p:cNvSpPr>
          <p:nvPr>
            <p:ph idx="1"/>
          </p:nvPr>
        </p:nvSpPr>
        <p:spPr>
          <a:xfrm>
            <a:off x="457200" y="1371600"/>
            <a:ext cx="8229600" cy="5105400"/>
          </a:xfrm>
        </p:spPr>
        <p:txBody>
          <a:bodyPr>
            <a:normAutofit/>
          </a:bodyPr>
          <a:lstStyle/>
          <a:p>
            <a:r>
              <a:rPr lang="en-US" sz="1800" b="1" dirty="0" smtClean="0">
                <a:solidFill>
                  <a:schemeClr val="tx1">
                    <a:lumMod val="50000"/>
                  </a:schemeClr>
                </a:solidFill>
              </a:rPr>
              <a:t>First year law students</a:t>
            </a:r>
          </a:p>
          <a:p>
            <a:pPr lvl="1"/>
            <a:r>
              <a:rPr lang="en-US" sz="1800" dirty="0" smtClean="0">
                <a:solidFill>
                  <a:schemeClr val="tx1">
                    <a:lumMod val="50000"/>
                  </a:schemeClr>
                </a:solidFill>
              </a:rPr>
              <a:t>Develop and staff a pro bono court </a:t>
            </a:r>
            <a:r>
              <a:rPr lang="en-US" sz="1800" dirty="0">
                <a:solidFill>
                  <a:schemeClr val="tx1">
                    <a:lumMod val="50000"/>
                  </a:schemeClr>
                </a:solidFill>
              </a:rPr>
              <a:t>watch/observation program in which 1Ls could </a:t>
            </a:r>
            <a:r>
              <a:rPr lang="en-US" sz="1800" dirty="0" smtClean="0">
                <a:solidFill>
                  <a:schemeClr val="tx1">
                    <a:lumMod val="50000"/>
                  </a:schemeClr>
                </a:solidFill>
              </a:rPr>
              <a:t>participate, get feedback from court staff </a:t>
            </a:r>
            <a:r>
              <a:rPr lang="en-US" sz="1800" dirty="0">
                <a:solidFill>
                  <a:schemeClr val="tx1">
                    <a:lumMod val="50000"/>
                  </a:schemeClr>
                </a:solidFill>
              </a:rPr>
              <a:t>and offer insight into current practices and thoughts on what is </a:t>
            </a:r>
            <a:r>
              <a:rPr lang="en-US" sz="1800" dirty="0" smtClean="0">
                <a:solidFill>
                  <a:schemeClr val="tx1">
                    <a:lumMod val="50000"/>
                  </a:schemeClr>
                </a:solidFill>
              </a:rPr>
              <a:t>needed in identified courts</a:t>
            </a:r>
          </a:p>
          <a:p>
            <a:r>
              <a:rPr lang="en-US" sz="1800" b="1" dirty="0" smtClean="0">
                <a:solidFill>
                  <a:schemeClr val="tx1">
                    <a:lumMod val="50000"/>
                  </a:schemeClr>
                </a:solidFill>
              </a:rPr>
              <a:t>Second and Third year Clinic Students</a:t>
            </a:r>
          </a:p>
          <a:p>
            <a:pPr lvl="1"/>
            <a:r>
              <a:rPr lang="en-US" sz="1800" dirty="0" smtClean="0">
                <a:solidFill>
                  <a:schemeClr val="tx1">
                    <a:lumMod val="50000"/>
                  </a:schemeClr>
                </a:solidFill>
              </a:rPr>
              <a:t>Use A2J guided interviews for client needs, identifying gaps in assistance for future interviews</a:t>
            </a:r>
          </a:p>
          <a:p>
            <a:r>
              <a:rPr lang="en-US" sz="1800" b="1" dirty="0" smtClean="0">
                <a:solidFill>
                  <a:schemeClr val="tx1">
                    <a:lumMod val="50000"/>
                  </a:schemeClr>
                </a:solidFill>
              </a:rPr>
              <a:t>Evening Students</a:t>
            </a:r>
          </a:p>
          <a:p>
            <a:pPr lvl="1"/>
            <a:r>
              <a:rPr lang="en-US" sz="1800" dirty="0" smtClean="0">
                <a:solidFill>
                  <a:schemeClr val="tx1">
                    <a:lumMod val="50000"/>
                  </a:schemeClr>
                </a:solidFill>
              </a:rPr>
              <a:t>Develop and use A2J guided interviews for specific partner and workplace identified pro bono/self represented litigant needs</a:t>
            </a:r>
          </a:p>
          <a:p>
            <a:r>
              <a:rPr lang="en-US" sz="1800" b="1" dirty="0" smtClean="0">
                <a:solidFill>
                  <a:schemeClr val="tx1">
                    <a:lumMod val="50000"/>
                  </a:schemeClr>
                </a:solidFill>
              </a:rPr>
              <a:t>Social Work MSW Students</a:t>
            </a:r>
          </a:p>
          <a:p>
            <a:pPr lvl="1"/>
            <a:r>
              <a:rPr lang="en-US" sz="1800" dirty="0" smtClean="0">
                <a:solidFill>
                  <a:schemeClr val="tx1">
                    <a:lumMod val="50000"/>
                  </a:schemeClr>
                </a:solidFill>
              </a:rPr>
              <a:t>Objectively test developed interviews and adding in missing resource information.  Develop intake and assessment sheets or both the clinic and non-profit partners</a:t>
            </a:r>
          </a:p>
        </p:txBody>
      </p:sp>
      <p:pic>
        <p:nvPicPr>
          <p:cNvPr id="6"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03344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A2J Implementation in the</a:t>
            </a:r>
            <a:br>
              <a:rPr lang="en-US" dirty="0" smtClean="0"/>
            </a:br>
            <a:r>
              <a:rPr lang="en-US" dirty="0" smtClean="0"/>
              <a:t>FA2015 Civil Practice Clinic</a:t>
            </a:r>
            <a:endParaRPr lang="en-US" dirty="0"/>
          </a:p>
        </p:txBody>
      </p:sp>
      <p:sp>
        <p:nvSpPr>
          <p:cNvPr id="3" name="Content Placeholder 2"/>
          <p:cNvSpPr>
            <a:spLocks noGrp="1"/>
          </p:cNvSpPr>
          <p:nvPr>
            <p:ph idx="1"/>
          </p:nvPr>
        </p:nvSpPr>
        <p:spPr/>
        <p:txBody>
          <a:bodyPr>
            <a:normAutofit/>
          </a:bodyPr>
          <a:lstStyle/>
          <a:p>
            <a:pPr lvl="0"/>
            <a:r>
              <a:rPr lang="en-US" sz="2000" b="1" dirty="0">
                <a:solidFill>
                  <a:schemeClr val="tx1">
                    <a:lumMod val="50000"/>
                  </a:schemeClr>
                </a:solidFill>
              </a:rPr>
              <a:t>Fall 2015</a:t>
            </a:r>
            <a:r>
              <a:rPr lang="en-US" sz="2000" dirty="0">
                <a:solidFill>
                  <a:schemeClr val="tx1">
                    <a:lumMod val="50000"/>
                  </a:schemeClr>
                </a:solidFill>
              </a:rPr>
              <a:t>:</a:t>
            </a:r>
          </a:p>
          <a:p>
            <a:pPr lvl="1"/>
            <a:r>
              <a:rPr lang="en-US" sz="2000" dirty="0">
                <a:solidFill>
                  <a:schemeClr val="tx1">
                    <a:lumMod val="50000"/>
                  </a:schemeClr>
                </a:solidFill>
              </a:rPr>
              <a:t>Offer two sections of the Civil Practice Clinic</a:t>
            </a:r>
          </a:p>
          <a:p>
            <a:pPr lvl="2"/>
            <a:r>
              <a:rPr lang="en-US" sz="2000" dirty="0">
                <a:solidFill>
                  <a:schemeClr val="tx1">
                    <a:lumMod val="50000"/>
                  </a:schemeClr>
                </a:solidFill>
              </a:rPr>
              <a:t>One to be normally litigation, case and client focused, offered to both evening and day students as schedules permit</a:t>
            </a:r>
          </a:p>
          <a:p>
            <a:pPr lvl="2"/>
            <a:r>
              <a:rPr lang="en-US" sz="2000" dirty="0" smtClean="0">
                <a:solidFill>
                  <a:schemeClr val="tx1">
                    <a:lumMod val="50000"/>
                  </a:schemeClr>
                </a:solidFill>
              </a:rPr>
              <a:t>One </a:t>
            </a:r>
            <a:r>
              <a:rPr lang="en-US" sz="2000" dirty="0">
                <a:solidFill>
                  <a:schemeClr val="tx1">
                    <a:lumMod val="50000"/>
                  </a:schemeClr>
                </a:solidFill>
              </a:rPr>
              <a:t>to be A2J project focused, with client interaction via community partner assistance, offered to evening students only</a:t>
            </a:r>
          </a:p>
          <a:p>
            <a:pPr lvl="3"/>
            <a:r>
              <a:rPr lang="en-US" sz="2000" dirty="0">
                <a:solidFill>
                  <a:schemeClr val="tx1">
                    <a:lumMod val="50000"/>
                  </a:schemeClr>
                </a:solidFill>
              </a:rPr>
              <a:t>Students will </a:t>
            </a:r>
            <a:r>
              <a:rPr lang="en-US" sz="2000" dirty="0" smtClean="0">
                <a:solidFill>
                  <a:schemeClr val="tx1">
                    <a:lumMod val="50000"/>
                  </a:schemeClr>
                </a:solidFill>
              </a:rPr>
              <a:t>be </a:t>
            </a:r>
            <a:r>
              <a:rPr lang="en-US" sz="2000" dirty="0">
                <a:solidFill>
                  <a:schemeClr val="tx1">
                    <a:lumMod val="50000"/>
                  </a:schemeClr>
                </a:solidFill>
              </a:rPr>
              <a:t>paired on the identified A2J projects</a:t>
            </a:r>
          </a:p>
          <a:p>
            <a:pPr lvl="3"/>
            <a:r>
              <a:rPr lang="en-US" sz="2000" dirty="0">
                <a:solidFill>
                  <a:schemeClr val="tx1">
                    <a:lumMod val="50000"/>
                  </a:schemeClr>
                </a:solidFill>
              </a:rPr>
              <a:t>Students will present any final product to both sections of the clinic and our community </a:t>
            </a:r>
            <a:r>
              <a:rPr lang="en-US" sz="2000" dirty="0" smtClean="0">
                <a:solidFill>
                  <a:schemeClr val="tx1">
                    <a:lumMod val="50000"/>
                  </a:schemeClr>
                </a:solidFill>
              </a:rPr>
              <a:t>partners</a:t>
            </a:r>
          </a:p>
          <a:p>
            <a:pPr lvl="3"/>
            <a:r>
              <a:rPr lang="en-US" sz="2000" dirty="0" smtClean="0">
                <a:solidFill>
                  <a:schemeClr val="tx1">
                    <a:lumMod val="50000"/>
                  </a:schemeClr>
                </a:solidFill>
              </a:rPr>
              <a:t>Both </a:t>
            </a:r>
            <a:r>
              <a:rPr lang="en-US" sz="2000" dirty="0">
                <a:solidFill>
                  <a:schemeClr val="tx1">
                    <a:lumMod val="50000"/>
                  </a:schemeClr>
                </a:solidFill>
              </a:rPr>
              <a:t>sections will be required to be present at the main Saturday of orientation</a:t>
            </a:r>
          </a:p>
        </p:txBody>
      </p:sp>
      <p:pic>
        <p:nvPicPr>
          <p:cNvPr id="4"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99543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A2J Implementation in the SP2016 Interdisciplinary Civil Practice Clinic</a:t>
            </a:r>
            <a:endParaRPr lang="en-US" dirty="0"/>
          </a:p>
        </p:txBody>
      </p:sp>
      <p:sp>
        <p:nvSpPr>
          <p:cNvPr id="3" name="Content Placeholder 2"/>
          <p:cNvSpPr>
            <a:spLocks noGrp="1"/>
          </p:cNvSpPr>
          <p:nvPr>
            <p:ph idx="1"/>
          </p:nvPr>
        </p:nvSpPr>
        <p:spPr/>
        <p:txBody>
          <a:bodyPr>
            <a:normAutofit/>
          </a:bodyPr>
          <a:lstStyle/>
          <a:p>
            <a:r>
              <a:rPr lang="en-US" sz="1800" b="1" dirty="0" smtClean="0">
                <a:solidFill>
                  <a:schemeClr val="tx1">
                    <a:lumMod val="50000"/>
                  </a:schemeClr>
                </a:solidFill>
              </a:rPr>
              <a:t>Spring 2016</a:t>
            </a:r>
            <a:r>
              <a:rPr lang="en-US" sz="1800" dirty="0" smtClean="0">
                <a:solidFill>
                  <a:schemeClr val="tx1">
                    <a:lumMod val="50000"/>
                  </a:schemeClr>
                </a:solidFill>
              </a:rPr>
              <a:t>:</a:t>
            </a:r>
          </a:p>
          <a:p>
            <a:pPr lvl="1"/>
            <a:r>
              <a:rPr lang="en-US" sz="1800" dirty="0" smtClean="0">
                <a:solidFill>
                  <a:schemeClr val="tx1">
                    <a:lumMod val="50000"/>
                  </a:schemeClr>
                </a:solidFill>
              </a:rPr>
              <a:t>Offer one section of the Civil Practice Clinic</a:t>
            </a:r>
          </a:p>
          <a:p>
            <a:pPr lvl="2"/>
            <a:r>
              <a:rPr lang="en-US" sz="1800" dirty="0" smtClean="0">
                <a:solidFill>
                  <a:schemeClr val="tx1">
                    <a:lumMod val="50000"/>
                  </a:schemeClr>
                </a:solidFill>
              </a:rPr>
              <a:t>Eight 2L and 3L law students paired alongside 8 MSW students</a:t>
            </a:r>
          </a:p>
          <a:p>
            <a:pPr lvl="2"/>
            <a:r>
              <a:rPr lang="en-US" sz="1800" dirty="0" smtClean="0">
                <a:solidFill>
                  <a:schemeClr val="tx1">
                    <a:lumMod val="50000"/>
                  </a:schemeClr>
                </a:solidFill>
              </a:rPr>
              <a:t>All students to test and refine already developed guided interviews from FA2015</a:t>
            </a:r>
          </a:p>
          <a:p>
            <a:pPr lvl="2"/>
            <a:r>
              <a:rPr lang="en-US" sz="1800" dirty="0" smtClean="0">
                <a:solidFill>
                  <a:schemeClr val="tx1">
                    <a:lumMod val="50000"/>
                  </a:schemeClr>
                </a:solidFill>
              </a:rPr>
              <a:t>Law students to both use guided interviews and issue spot for future needs with community partners</a:t>
            </a:r>
          </a:p>
          <a:p>
            <a:pPr lvl="2"/>
            <a:r>
              <a:rPr lang="en-US" sz="1800" dirty="0" smtClean="0">
                <a:solidFill>
                  <a:schemeClr val="tx1">
                    <a:lumMod val="50000"/>
                  </a:schemeClr>
                </a:solidFill>
              </a:rPr>
              <a:t>MSWs to develop clinic intake and assessment forms </a:t>
            </a:r>
            <a:endParaRPr lang="en-US" sz="1800" dirty="0">
              <a:solidFill>
                <a:schemeClr val="tx1">
                  <a:lumMod val="50000"/>
                </a:schemeClr>
              </a:solidFill>
            </a:endParaRPr>
          </a:p>
        </p:txBody>
      </p:sp>
      <p:pic>
        <p:nvPicPr>
          <p:cNvPr id="4"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25216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25963"/>
          </a:xfrm>
        </p:spPr>
        <p:txBody>
          <a:bodyPr>
            <a:normAutofit lnSpcReduction="10000"/>
          </a:bodyPr>
          <a:lstStyle/>
          <a:p>
            <a:pPr marL="82296" indent="0">
              <a:buNone/>
            </a:pPr>
            <a:r>
              <a:rPr lang="en-US" sz="2400" dirty="0" smtClean="0">
                <a:solidFill>
                  <a:schemeClr val="tx1">
                    <a:lumMod val="50000"/>
                  </a:schemeClr>
                </a:solidFill>
              </a:rPr>
              <a:t>A2J Author Website: </a:t>
            </a:r>
            <a:r>
              <a:rPr lang="en-US" sz="2400" dirty="0" smtClean="0">
                <a:solidFill>
                  <a:schemeClr val="tx1">
                    <a:lumMod val="50000"/>
                  </a:schemeClr>
                </a:solidFill>
                <a:hlinkClick r:id="rId2"/>
              </a:rPr>
              <a:t>http://a2jauthor.org</a:t>
            </a:r>
            <a:r>
              <a:rPr lang="en-US" sz="2400" dirty="0" smtClean="0">
                <a:solidFill>
                  <a:schemeClr val="tx1">
                    <a:lumMod val="50000"/>
                  </a:schemeClr>
                </a:solidFill>
              </a:rPr>
              <a:t> </a:t>
            </a:r>
          </a:p>
          <a:p>
            <a:pPr marL="82296" indent="0">
              <a:buNone/>
            </a:pPr>
            <a:endParaRPr lang="en-US" sz="2400" dirty="0" smtClean="0">
              <a:solidFill>
                <a:schemeClr val="tx1">
                  <a:lumMod val="50000"/>
                </a:schemeClr>
              </a:solidFill>
            </a:endParaRPr>
          </a:p>
          <a:p>
            <a:pPr marL="82296" indent="0">
              <a:buNone/>
            </a:pPr>
            <a:r>
              <a:rPr lang="en-US" sz="2400" dirty="0" smtClean="0">
                <a:solidFill>
                  <a:schemeClr val="tx1">
                    <a:lumMod val="50000"/>
                  </a:schemeClr>
                </a:solidFill>
              </a:rPr>
              <a:t>A2J Author Course Project </a:t>
            </a:r>
            <a:r>
              <a:rPr lang="en-US" sz="2400" dirty="0" err="1" smtClean="0">
                <a:solidFill>
                  <a:schemeClr val="tx1">
                    <a:lumMod val="50000"/>
                  </a:schemeClr>
                </a:solidFill>
              </a:rPr>
              <a:t>Classcaster</a:t>
            </a:r>
            <a:r>
              <a:rPr lang="en-US" sz="2400" dirty="0" smtClean="0">
                <a:solidFill>
                  <a:schemeClr val="tx1">
                    <a:lumMod val="50000"/>
                  </a:schemeClr>
                </a:solidFill>
              </a:rPr>
              <a:t> Site</a:t>
            </a:r>
          </a:p>
          <a:p>
            <a:pPr marL="82296" indent="0">
              <a:buNone/>
            </a:pPr>
            <a:r>
              <a:rPr lang="en-US" sz="2400" dirty="0" smtClean="0">
                <a:solidFill>
                  <a:schemeClr val="tx1">
                    <a:lumMod val="50000"/>
                  </a:schemeClr>
                </a:solidFill>
                <a:hlinkClick r:id="rId3"/>
              </a:rPr>
              <a:t>http://a2jclinic.classcaster.net</a:t>
            </a:r>
            <a:endParaRPr lang="en-US" sz="2400" dirty="0">
              <a:solidFill>
                <a:schemeClr val="tx1">
                  <a:lumMod val="50000"/>
                </a:schemeClr>
              </a:solidFill>
            </a:endParaRPr>
          </a:p>
          <a:p>
            <a:pPr marL="82296" indent="0">
              <a:buNone/>
            </a:pPr>
            <a:endParaRPr lang="en-US" sz="2400" dirty="0" smtClean="0">
              <a:solidFill>
                <a:schemeClr val="tx1">
                  <a:lumMod val="50000"/>
                </a:schemeClr>
              </a:solidFill>
            </a:endParaRPr>
          </a:p>
          <a:p>
            <a:pPr marL="82296" indent="0">
              <a:buNone/>
            </a:pPr>
            <a:r>
              <a:rPr lang="en-US" sz="2400" dirty="0" smtClean="0">
                <a:solidFill>
                  <a:schemeClr val="tx1">
                    <a:lumMod val="50000"/>
                  </a:schemeClr>
                </a:solidFill>
              </a:rPr>
              <a:t>A2J Author YouTube Channel</a:t>
            </a:r>
          </a:p>
          <a:p>
            <a:pPr marL="82296" indent="0">
              <a:buNone/>
            </a:pPr>
            <a:r>
              <a:rPr lang="en-US" sz="2400" dirty="0">
                <a:solidFill>
                  <a:schemeClr val="tx1">
                    <a:lumMod val="50000"/>
                  </a:schemeClr>
                </a:solidFill>
                <a:hlinkClick r:id="rId4"/>
              </a:rPr>
              <a:t>https://</a:t>
            </a:r>
            <a:r>
              <a:rPr lang="en-US" sz="2400" dirty="0" smtClean="0">
                <a:solidFill>
                  <a:schemeClr val="tx1">
                    <a:lumMod val="50000"/>
                  </a:schemeClr>
                </a:solidFill>
                <a:hlinkClick r:id="rId4"/>
              </a:rPr>
              <a:t>www.youtube.com/user/A2JAuthor</a:t>
            </a:r>
            <a:endParaRPr lang="en-US" sz="2400" dirty="0" smtClean="0">
              <a:solidFill>
                <a:schemeClr val="tx1">
                  <a:lumMod val="50000"/>
                </a:schemeClr>
              </a:solidFill>
            </a:endParaRPr>
          </a:p>
          <a:p>
            <a:pPr marL="82296" indent="0">
              <a:buNone/>
            </a:pPr>
            <a:endParaRPr lang="en-US" sz="2400" dirty="0">
              <a:solidFill>
                <a:schemeClr val="tx1">
                  <a:lumMod val="50000"/>
                </a:schemeClr>
              </a:solidFill>
            </a:endParaRPr>
          </a:p>
          <a:p>
            <a:pPr marL="82296" indent="0">
              <a:buNone/>
            </a:pPr>
            <a:r>
              <a:rPr lang="en-US" sz="2400" dirty="0" smtClean="0">
                <a:solidFill>
                  <a:schemeClr val="tx1">
                    <a:lumMod val="50000"/>
                  </a:schemeClr>
                </a:solidFill>
              </a:rPr>
              <a:t>Monthly New User Webinars</a:t>
            </a:r>
          </a:p>
          <a:p>
            <a:pPr marL="82296" indent="0">
              <a:buNone/>
            </a:pPr>
            <a:endParaRPr lang="en-US" sz="2400" dirty="0">
              <a:solidFill>
                <a:schemeClr val="tx1">
                  <a:lumMod val="50000"/>
                </a:schemeClr>
              </a:solidFill>
            </a:endParaRPr>
          </a:p>
          <a:p>
            <a:pPr marL="82296" indent="0">
              <a:buNone/>
            </a:pPr>
            <a:r>
              <a:rPr lang="en-US" sz="2400" dirty="0" smtClean="0">
                <a:solidFill>
                  <a:schemeClr val="tx1">
                    <a:lumMod val="50000"/>
                  </a:schemeClr>
                </a:solidFill>
              </a:rPr>
              <a:t>Follow us on Twitter!</a:t>
            </a:r>
          </a:p>
          <a:p>
            <a:pPr marL="82296" indent="0">
              <a:buNone/>
            </a:pPr>
            <a:r>
              <a:rPr lang="en-US" sz="2400" dirty="0" smtClean="0">
                <a:solidFill>
                  <a:schemeClr val="tx1">
                    <a:lumMod val="50000"/>
                  </a:schemeClr>
                </a:solidFill>
              </a:rPr>
              <a:t>@a2jauthor</a:t>
            </a:r>
          </a:p>
          <a:p>
            <a:pPr marL="82296" indent="0">
              <a:buNone/>
            </a:pPr>
            <a:endParaRPr lang="en-US" sz="2400" dirty="0" smtClean="0">
              <a:solidFill>
                <a:schemeClr val="tx1">
                  <a:lumMod val="50000"/>
                </a:schemeClr>
              </a:solidFill>
            </a:endParaRPr>
          </a:p>
          <a:p>
            <a:pPr marL="82296" indent="0">
              <a:buNone/>
            </a:pPr>
            <a:endParaRPr lang="en-US" sz="2400" dirty="0">
              <a:solidFill>
                <a:schemeClr val="tx1">
                  <a:lumMod val="50000"/>
                </a:schemeClr>
              </a:solidFill>
            </a:endParaRPr>
          </a:p>
          <a:p>
            <a:pPr marL="82296" indent="0">
              <a:buNone/>
            </a:pPr>
            <a:endParaRPr lang="en-US" dirty="0"/>
          </a:p>
        </p:txBody>
      </p:sp>
      <p:sp>
        <p:nvSpPr>
          <p:cNvPr id="3" name="Title 2"/>
          <p:cNvSpPr>
            <a:spLocks noGrp="1"/>
          </p:cNvSpPr>
          <p:nvPr>
            <p:ph type="title"/>
          </p:nvPr>
        </p:nvSpPr>
        <p:spPr/>
        <p:txBody>
          <a:bodyPr/>
          <a:lstStyle/>
          <a:p>
            <a:pPr algn="ctr"/>
            <a:r>
              <a:rPr lang="en-US" dirty="0" smtClean="0"/>
              <a:t>A2J Author Resources</a:t>
            </a:r>
            <a:endParaRPr lang="en-US" dirty="0"/>
          </a:p>
        </p:txBody>
      </p:sp>
      <p:pic>
        <p:nvPicPr>
          <p:cNvPr id="4" name="Picture 2" descr="CALI_Logo_Maroon_web_add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23888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296" indent="0">
              <a:buNone/>
            </a:pPr>
            <a:r>
              <a:rPr lang="en-US" sz="2000" b="1" dirty="0">
                <a:solidFill>
                  <a:srgbClr val="000000"/>
                </a:solidFill>
              </a:rPr>
              <a:t>Jessica </a:t>
            </a:r>
            <a:r>
              <a:rPr lang="en-US" sz="2000" b="1" dirty="0" err="1">
                <a:solidFill>
                  <a:srgbClr val="000000"/>
                </a:solidFill>
              </a:rPr>
              <a:t>Bolack</a:t>
            </a:r>
            <a:r>
              <a:rPr lang="en-US" sz="2000" b="1" dirty="0">
                <a:solidFill>
                  <a:srgbClr val="000000"/>
                </a:solidFill>
              </a:rPr>
              <a:t> </a:t>
            </a:r>
            <a:r>
              <a:rPr lang="en-US" sz="2000" b="1" dirty="0" smtClean="0">
                <a:solidFill>
                  <a:srgbClr val="000000"/>
                </a:solidFill>
              </a:rPr>
              <a:t>Frank</a:t>
            </a:r>
          </a:p>
          <a:p>
            <a:pPr marL="82296" indent="0">
              <a:buNone/>
            </a:pPr>
            <a:r>
              <a:rPr lang="en-US" sz="2000" i="1" dirty="0">
                <a:solidFill>
                  <a:srgbClr val="000000"/>
                </a:solidFill>
              </a:rPr>
              <a:t>IIT Chicago-Kent College of </a:t>
            </a:r>
            <a:r>
              <a:rPr lang="en-US" sz="2000" i="1" dirty="0" smtClean="0">
                <a:solidFill>
                  <a:srgbClr val="000000"/>
                </a:solidFill>
              </a:rPr>
              <a:t>Law</a:t>
            </a:r>
          </a:p>
          <a:p>
            <a:pPr marL="82296" indent="0">
              <a:buNone/>
            </a:pPr>
            <a:r>
              <a:rPr lang="en-US" sz="2000" dirty="0">
                <a:solidFill>
                  <a:srgbClr val="000000"/>
                </a:solidFill>
              </a:rPr>
              <a:t>jbolack@kentlaw.iit.edu</a:t>
            </a:r>
          </a:p>
          <a:p>
            <a:pPr marL="82296" indent="0">
              <a:buNone/>
            </a:pPr>
            <a:endParaRPr lang="en-US" sz="2000" b="1" dirty="0" smtClean="0">
              <a:solidFill>
                <a:srgbClr val="000000"/>
              </a:solidFill>
            </a:endParaRPr>
          </a:p>
          <a:p>
            <a:pPr marL="82296" indent="0">
              <a:buNone/>
            </a:pPr>
            <a:r>
              <a:rPr lang="en-US" sz="2000" b="1" dirty="0" smtClean="0">
                <a:solidFill>
                  <a:srgbClr val="000000"/>
                </a:solidFill>
              </a:rPr>
              <a:t>Alexander </a:t>
            </a:r>
            <a:r>
              <a:rPr lang="en-US" sz="2000" b="1" dirty="0" err="1">
                <a:solidFill>
                  <a:srgbClr val="000000"/>
                </a:solidFill>
              </a:rPr>
              <a:t>Rabanal</a:t>
            </a:r>
            <a:endParaRPr lang="en-US" sz="2000" b="1" dirty="0">
              <a:solidFill>
                <a:srgbClr val="000000"/>
              </a:solidFill>
            </a:endParaRPr>
          </a:p>
          <a:p>
            <a:pPr marL="82296" indent="0">
              <a:buNone/>
            </a:pPr>
            <a:r>
              <a:rPr lang="en-US" sz="2000" i="1" dirty="0">
                <a:solidFill>
                  <a:srgbClr val="000000"/>
                </a:solidFill>
              </a:rPr>
              <a:t>IIT Chicago-Kent College of </a:t>
            </a:r>
            <a:r>
              <a:rPr lang="en-US" sz="2000" i="1" dirty="0" smtClean="0">
                <a:solidFill>
                  <a:srgbClr val="000000"/>
                </a:solidFill>
              </a:rPr>
              <a:t>Law</a:t>
            </a:r>
          </a:p>
          <a:p>
            <a:pPr marL="82296" indent="0">
              <a:buNone/>
            </a:pPr>
            <a:r>
              <a:rPr lang="en-US" sz="2000" dirty="0" smtClean="0">
                <a:solidFill>
                  <a:srgbClr val="000000"/>
                </a:solidFill>
              </a:rPr>
              <a:t>arabanal@kentlaw.iit.edu </a:t>
            </a:r>
          </a:p>
          <a:p>
            <a:pPr marL="82296" indent="0">
              <a:buNone/>
            </a:pPr>
            <a:endParaRPr lang="en-US" sz="2000" i="1" dirty="0">
              <a:solidFill>
                <a:srgbClr val="000000"/>
              </a:solidFill>
            </a:endParaRPr>
          </a:p>
          <a:p>
            <a:pPr marL="82296" indent="0">
              <a:buNone/>
            </a:pPr>
            <a:r>
              <a:rPr lang="en-US" sz="2000" b="1" dirty="0">
                <a:solidFill>
                  <a:srgbClr val="000000"/>
                </a:solidFill>
              </a:rPr>
              <a:t>Carrie Hagan</a:t>
            </a:r>
          </a:p>
          <a:p>
            <a:pPr marL="82296" indent="0">
              <a:buNone/>
            </a:pPr>
            <a:r>
              <a:rPr lang="en-US" sz="2000" i="1" dirty="0">
                <a:solidFill>
                  <a:srgbClr val="000000"/>
                </a:solidFill>
              </a:rPr>
              <a:t>Indiana University Robert H. McKinney School of </a:t>
            </a:r>
            <a:r>
              <a:rPr lang="en-US" sz="2000" i="1" dirty="0" smtClean="0">
                <a:solidFill>
                  <a:srgbClr val="000000"/>
                </a:solidFill>
              </a:rPr>
              <a:t>Law</a:t>
            </a:r>
          </a:p>
          <a:p>
            <a:pPr marL="82296" indent="0">
              <a:buNone/>
            </a:pPr>
            <a:r>
              <a:rPr lang="en-US" sz="2000" dirty="0">
                <a:solidFill>
                  <a:schemeClr val="tx1">
                    <a:lumMod val="50000"/>
                  </a:schemeClr>
                </a:solidFill>
              </a:rPr>
              <a:t>chagangr@iupui.edu</a:t>
            </a:r>
            <a:endParaRPr lang="en-US" sz="2000" i="1" dirty="0">
              <a:solidFill>
                <a:schemeClr val="tx1">
                  <a:lumMod val="50000"/>
                </a:schemeClr>
              </a:solidFill>
            </a:endParaRPr>
          </a:p>
          <a:p>
            <a:pPr marL="82296" indent="0">
              <a:buNone/>
            </a:pPr>
            <a:endParaRPr lang="en-US" sz="1400" dirty="0">
              <a:solidFill>
                <a:srgbClr val="000000"/>
              </a:solidFill>
            </a:endParaRPr>
          </a:p>
          <a:p>
            <a:endParaRPr lang="en-US" dirty="0"/>
          </a:p>
        </p:txBody>
      </p:sp>
      <p:sp>
        <p:nvSpPr>
          <p:cNvPr id="3" name="Title 2"/>
          <p:cNvSpPr>
            <a:spLocks noGrp="1"/>
          </p:cNvSpPr>
          <p:nvPr>
            <p:ph type="title"/>
          </p:nvPr>
        </p:nvSpPr>
        <p:spPr/>
        <p:txBody>
          <a:bodyPr/>
          <a:lstStyle/>
          <a:p>
            <a:pPr algn="ctr"/>
            <a:r>
              <a:rPr lang="en-US" dirty="0" smtClean="0"/>
              <a:t>Contact</a:t>
            </a:r>
            <a:endParaRPr lang="en-US" dirty="0"/>
          </a:p>
        </p:txBody>
      </p:sp>
      <p:pic>
        <p:nvPicPr>
          <p:cNvPr id="4" name="Picture 2" descr="CALI_Logo_Maroon_web_ad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301" y="6209125"/>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2938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normAutofit/>
          </a:bodyPr>
          <a:lstStyle/>
          <a:p>
            <a:pPr algn="ctr"/>
            <a:r>
              <a:rPr lang="en-US" altLang="en-US" sz="3000" dirty="0"/>
              <a:t>The Solution: Technology for Legal Aid </a:t>
            </a:r>
          </a:p>
        </p:txBody>
      </p:sp>
      <p:pic>
        <p:nvPicPr>
          <p:cNvPr id="6" name="Content Placeholder 5"/>
          <p:cNvPicPr>
            <a:picLocks noGrp="1" noChangeAspect="1"/>
          </p:cNvPicPr>
          <p:nvPr>
            <p:ph idx="1"/>
          </p:nvPr>
        </p:nvPicPr>
        <p:blipFill>
          <a:blip r:embed="rId2"/>
          <a:stretch>
            <a:fillRect/>
          </a:stretch>
        </p:blipFill>
        <p:spPr>
          <a:xfrm>
            <a:off x="936077" y="1829793"/>
            <a:ext cx="3086100" cy="2055019"/>
          </a:xfrm>
          <a:ln w="38100" cap="sq">
            <a:solidFill>
              <a:srgbClr val="000000"/>
            </a:solidFill>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4572000" y="3143251"/>
            <a:ext cx="3048000" cy="1383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3454" y="4204097"/>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9"/>
          <p:cNvSpPr txBox="1">
            <a:spLocks noChangeArrowheads="1"/>
          </p:cNvSpPr>
          <p:nvPr/>
        </p:nvSpPr>
        <p:spPr bwMode="auto">
          <a:xfrm>
            <a:off x="4120754" y="1841371"/>
            <a:ext cx="28658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800" dirty="0">
                <a:solidFill>
                  <a:srgbClr val="000000"/>
                </a:solidFill>
                <a:latin typeface="Arial" panose="020B0604020202020204" pitchFamily="34" charset="0"/>
              </a:rPr>
              <a:t>Statewide websites for legal information </a:t>
            </a:r>
          </a:p>
        </p:txBody>
      </p:sp>
      <p:sp>
        <p:nvSpPr>
          <p:cNvPr id="12295" name="TextBox 11"/>
          <p:cNvSpPr txBox="1">
            <a:spLocks noChangeArrowheads="1"/>
          </p:cNvSpPr>
          <p:nvPr/>
        </p:nvSpPr>
        <p:spPr bwMode="auto">
          <a:xfrm>
            <a:off x="4779170" y="4677967"/>
            <a:ext cx="2865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800">
                <a:solidFill>
                  <a:srgbClr val="000000"/>
                </a:solidFill>
                <a:latin typeface="Arial" panose="020B0604020202020204" pitchFamily="34" charset="0"/>
              </a:rPr>
              <a:t>Document Assembly </a:t>
            </a:r>
          </a:p>
        </p:txBody>
      </p:sp>
      <p:sp>
        <p:nvSpPr>
          <p:cNvPr id="12296" name="TextBox 12"/>
          <p:cNvSpPr txBox="1">
            <a:spLocks noChangeArrowheads="1"/>
          </p:cNvSpPr>
          <p:nvPr/>
        </p:nvSpPr>
        <p:spPr bwMode="auto">
          <a:xfrm>
            <a:off x="1369220" y="4296967"/>
            <a:ext cx="14085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800">
                <a:solidFill>
                  <a:srgbClr val="000000"/>
                </a:solidFill>
                <a:latin typeface="Arial" panose="020B0604020202020204" pitchFamily="34" charset="0"/>
              </a:rPr>
              <a:t>SMS texting campaigns</a:t>
            </a:r>
          </a:p>
        </p:txBody>
      </p:sp>
      <p:pic>
        <p:nvPicPr>
          <p:cNvPr id="1026" name="Picture 2" descr="CALI_Logo_Maroon_web_add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6252370"/>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6703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8515" y="1924789"/>
            <a:ext cx="6172200" cy="3394472"/>
          </a:xfrm>
        </p:spPr>
        <p:txBody>
          <a:bodyPr/>
          <a:lstStyle/>
          <a:p>
            <a:pPr marL="82296" indent="0">
              <a:buNone/>
            </a:pPr>
            <a:endParaRPr lang="en-US" dirty="0" smtClean="0">
              <a:solidFill>
                <a:srgbClr val="000000"/>
              </a:solidFill>
            </a:endParaRPr>
          </a:p>
          <a:p>
            <a:pPr marL="82296" indent="0">
              <a:buNone/>
            </a:pPr>
            <a:endParaRPr lang="en-US" dirty="0">
              <a:solidFill>
                <a:srgbClr val="000000"/>
              </a:solidFill>
            </a:endParaRPr>
          </a:p>
        </p:txBody>
      </p:sp>
      <p:sp>
        <p:nvSpPr>
          <p:cNvPr id="3" name="Title 2"/>
          <p:cNvSpPr>
            <a:spLocks noGrp="1"/>
          </p:cNvSpPr>
          <p:nvPr>
            <p:ph type="title"/>
          </p:nvPr>
        </p:nvSpPr>
        <p:spPr/>
        <p:txBody>
          <a:bodyPr/>
          <a:lstStyle/>
          <a:p>
            <a:pPr algn="ctr"/>
            <a:r>
              <a:rPr lang="en-US" dirty="0" smtClean="0"/>
              <a:t>But then…</a:t>
            </a:r>
            <a:endParaRPr lang="en-US" dirty="0"/>
          </a:p>
        </p:txBody>
      </p:sp>
      <p:pic>
        <p:nvPicPr>
          <p:cNvPr id="6" name="Picture 2" descr="Head shot of LSC James Sand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515" y="3636890"/>
            <a:ext cx="1195055" cy="154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p:cNvSpPr/>
          <p:nvPr/>
        </p:nvSpPr>
        <p:spPr>
          <a:xfrm>
            <a:off x="3257550" y="1513627"/>
            <a:ext cx="5056133" cy="2793585"/>
          </a:xfrm>
          <a:prstGeom prst="rect">
            <a:avLst/>
          </a:prstGeom>
        </p:spPr>
        <p:txBody>
          <a:bodyPr wrap="square">
            <a:spAutoFit/>
          </a:bodyPr>
          <a:lstStyle/>
          <a:p>
            <a:pPr eaLnBrk="0" fontAlgn="base" hangingPunct="0">
              <a:lnSpc>
                <a:spcPct val="119000"/>
              </a:lnSpc>
              <a:spcAft>
                <a:spcPts val="450"/>
              </a:spcAft>
            </a:pPr>
            <a:r>
              <a:rPr lang="en-US" b="1" kern="1400" dirty="0">
                <a:solidFill>
                  <a:srgbClr val="000000"/>
                </a:solidFill>
              </a:rPr>
              <a:t>Legal Services Corporation’s </a:t>
            </a:r>
            <a:r>
              <a:rPr lang="en-US" b="1" i="1" kern="1400" dirty="0">
                <a:solidFill>
                  <a:srgbClr val="000000"/>
                </a:solidFill>
              </a:rPr>
              <a:t>Summit on the Use of Technology to Expand Access to Justice, </a:t>
            </a:r>
            <a:r>
              <a:rPr lang="en-US" b="1" kern="1400" dirty="0">
                <a:solidFill>
                  <a:srgbClr val="000000"/>
                </a:solidFill>
              </a:rPr>
              <a:t>Mission Statement: </a:t>
            </a:r>
            <a:r>
              <a:rPr lang="en-US" kern="1400" dirty="0">
                <a:solidFill>
                  <a:srgbClr val="000000"/>
                </a:solidFill>
              </a:rPr>
              <a:t>“...explore the potential of technology to move the United States towards providing service of some form to </a:t>
            </a:r>
            <a:r>
              <a:rPr lang="en-US" sz="2100" b="1" kern="1400" dirty="0">
                <a:solidFill>
                  <a:srgbClr val="000000"/>
                </a:solidFill>
              </a:rPr>
              <a:t>100 </a:t>
            </a:r>
            <a:r>
              <a:rPr lang="en-US" kern="1400" dirty="0">
                <a:solidFill>
                  <a:srgbClr val="000000"/>
                </a:solidFill>
              </a:rPr>
              <a:t>percent of those persons with a legal need.” </a:t>
            </a:r>
            <a:endParaRPr lang="en-US" sz="2100" kern="1400" dirty="0">
              <a:solidFill>
                <a:srgbClr val="000000"/>
              </a:solidFill>
            </a:endParaRPr>
          </a:p>
          <a:p>
            <a:pPr eaLnBrk="0" fontAlgn="base" hangingPunct="0">
              <a:lnSpc>
                <a:spcPct val="119000"/>
              </a:lnSpc>
              <a:spcAft>
                <a:spcPts val="450"/>
              </a:spcAft>
            </a:pPr>
            <a:r>
              <a:rPr lang="en-US" sz="1500" kern="1400" dirty="0">
                <a:solidFill>
                  <a:srgbClr val="000000"/>
                </a:solidFill>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441" y="1451058"/>
            <a:ext cx="2071646" cy="2185832"/>
          </a:xfrm>
          <a:prstGeom prst="rect">
            <a:avLst/>
          </a:prstGeom>
        </p:spPr>
      </p:pic>
      <p:pic>
        <p:nvPicPr>
          <p:cNvPr id="2050" name="Picture 2" descr="CALI_Logo_Maroon_web_add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512" y="6240621"/>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7139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2837" y="1624198"/>
            <a:ext cx="6172200" cy="603647"/>
          </a:xfrm>
        </p:spPr>
        <p:txBody>
          <a:bodyPr>
            <a:noAutofit/>
          </a:bodyPr>
          <a:lstStyle/>
          <a:p>
            <a:pPr marL="0" indent="0">
              <a:buNone/>
              <a:defRPr/>
            </a:pPr>
            <a:r>
              <a:rPr lang="en-US" sz="2100" dirty="0">
                <a:solidFill>
                  <a:srgbClr val="000000"/>
                </a:solidFill>
              </a:rPr>
              <a:t>Legal aid organizations, courts, and law schools use A2J Author to create “A2J Guided Interviews” to collect data from end-users one piece at a time.</a:t>
            </a:r>
          </a:p>
        </p:txBody>
      </p:sp>
      <p:sp>
        <p:nvSpPr>
          <p:cNvPr id="15363" name="Title 2"/>
          <p:cNvSpPr>
            <a:spLocks noGrp="1"/>
          </p:cNvSpPr>
          <p:nvPr>
            <p:ph type="title"/>
          </p:nvPr>
        </p:nvSpPr>
        <p:spPr/>
        <p:txBody>
          <a:bodyPr/>
          <a:lstStyle/>
          <a:p>
            <a:pPr algn="ctr"/>
            <a:r>
              <a:rPr lang="en-US" altLang="en-US" b="1" smtClean="0"/>
              <a:t>What is A2J Author?</a:t>
            </a:r>
          </a:p>
        </p:txBody>
      </p:sp>
      <p:pic>
        <p:nvPicPr>
          <p:cNvPr id="6" name="Picture 5"/>
          <p:cNvPicPr>
            <a:picLocks noChangeAspect="1"/>
          </p:cNvPicPr>
          <p:nvPr/>
        </p:nvPicPr>
        <p:blipFill>
          <a:blip r:embed="rId3"/>
          <a:stretch>
            <a:fillRect/>
          </a:stretch>
        </p:blipFill>
        <p:spPr>
          <a:xfrm>
            <a:off x="4171950" y="2890345"/>
            <a:ext cx="4523903" cy="2400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57774" y="2890345"/>
            <a:ext cx="3386780" cy="2397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CALI_Logo_Maroon_web_add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4533" y="6255461"/>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60968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4616669"/>
            <a:ext cx="6172200" cy="1019175"/>
          </a:xfrm>
        </p:spPr>
        <p:txBody>
          <a:bodyPr>
            <a:normAutofit fontScale="92500"/>
          </a:bodyPr>
          <a:lstStyle/>
          <a:p>
            <a:pPr marL="0" indent="0">
              <a:buNone/>
              <a:defRPr/>
            </a:pPr>
            <a:r>
              <a:rPr lang="en-US" sz="2100" dirty="0">
                <a:solidFill>
                  <a:srgbClr val="000000"/>
                </a:solidFill>
              </a:rPr>
              <a:t>A2J Author has “just in time” learning features for the end-user including: “Learn More” bubbles, definition pop-ups, audio, graphic and video capabilities.</a:t>
            </a:r>
          </a:p>
        </p:txBody>
      </p:sp>
      <p:sp>
        <p:nvSpPr>
          <p:cNvPr id="17411" name="Title 2"/>
          <p:cNvSpPr>
            <a:spLocks noGrp="1"/>
          </p:cNvSpPr>
          <p:nvPr>
            <p:ph type="title"/>
          </p:nvPr>
        </p:nvSpPr>
        <p:spPr/>
        <p:txBody>
          <a:bodyPr/>
          <a:lstStyle/>
          <a:p>
            <a:pPr algn="ctr"/>
            <a:r>
              <a:rPr lang="en-US" altLang="en-US" b="1" smtClean="0"/>
              <a:t>What is A2J Author?</a:t>
            </a:r>
          </a:p>
        </p:txBody>
      </p:sp>
      <p:pic>
        <p:nvPicPr>
          <p:cNvPr id="9" name="Picture 8"/>
          <p:cNvPicPr>
            <a:picLocks noChangeAspect="1"/>
          </p:cNvPicPr>
          <p:nvPr/>
        </p:nvPicPr>
        <p:blipFill>
          <a:blip r:embed="rId3"/>
          <a:stretch>
            <a:fillRect/>
          </a:stretch>
        </p:blipFill>
        <p:spPr>
          <a:xfrm>
            <a:off x="1485900" y="1729397"/>
            <a:ext cx="5629603" cy="2688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5009493" y="2090251"/>
            <a:ext cx="1257300" cy="617935"/>
          </a:xfrm>
          <a:prstGeom prst="ellipse">
            <a:avLst/>
          </a:prstGeom>
          <a:noFill/>
          <a:ln w="28575">
            <a:solidFill>
              <a:schemeClr val="bg2"/>
            </a:solidFill>
          </a:ln>
          <a:effectLst/>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endParaRPr lang="en-US" sz="3300">
              <a:solidFill>
                <a:srgbClr val="656565"/>
              </a:solidFill>
            </a:endParaRPr>
          </a:p>
        </p:txBody>
      </p:sp>
      <p:pic>
        <p:nvPicPr>
          <p:cNvPr id="4098" name="Picture 2" descr="CALI_Logo_Maroon_web_add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153" y="6261373"/>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4733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a:stretch>
            <a:fillRect/>
          </a:stretch>
        </p:blipFill>
        <p:spPr bwMode="auto">
          <a:xfrm>
            <a:off x="1223963" y="2132411"/>
            <a:ext cx="2552700" cy="1582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normAutofit/>
          </a:bodyPr>
          <a:lstStyle/>
          <a:p>
            <a:pPr algn="ctr">
              <a:defRPr/>
            </a:pPr>
            <a:r>
              <a:rPr lang="en-US" b="1" dirty="0" smtClean="0"/>
              <a:t>Uses for A2J Author: </a:t>
            </a:r>
            <a:br>
              <a:rPr lang="en-US" b="1" dirty="0" smtClean="0"/>
            </a:br>
            <a:r>
              <a:rPr lang="en-US" b="1" dirty="0" smtClean="0"/>
              <a:t>Document Assembly</a:t>
            </a:r>
            <a:endParaRPr lang="en-US" b="1" dirty="0"/>
          </a:p>
        </p:txBody>
      </p:sp>
      <p:sp>
        <p:nvSpPr>
          <p:cNvPr id="19460" name="Rectangle 3"/>
          <p:cNvSpPr>
            <a:spLocks noChangeArrowheads="1"/>
          </p:cNvSpPr>
          <p:nvPr/>
        </p:nvSpPr>
        <p:spPr bwMode="auto">
          <a:xfrm>
            <a:off x="5429250" y="5314950"/>
            <a:ext cx="257175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altLang="en-US" sz="3300">
              <a:solidFill>
                <a:srgbClr val="656565"/>
              </a:solidFill>
              <a:latin typeface="Verdana" panose="020B0604030504040204" pitchFamily="34" charset="0"/>
            </a:endParaRPr>
          </a:p>
        </p:txBody>
      </p:sp>
      <p:sp>
        <p:nvSpPr>
          <p:cNvPr id="5" name="TextBox 4"/>
          <p:cNvSpPr txBox="1"/>
          <p:nvPr/>
        </p:nvSpPr>
        <p:spPr>
          <a:xfrm>
            <a:off x="4000500" y="2228851"/>
            <a:ext cx="1371600"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200" b="1" i="1" dirty="0">
                <a:solidFill>
                  <a:srgbClr val="656565"/>
                </a:solidFill>
                <a:cs typeface="Arial" pitchFamily="34" charset="0"/>
              </a:rPr>
              <a:t>Child name TE</a:t>
            </a:r>
          </a:p>
        </p:txBody>
      </p:sp>
      <p:sp>
        <p:nvSpPr>
          <p:cNvPr id="6" name="TextBox 5"/>
          <p:cNvSpPr txBox="1"/>
          <p:nvPr/>
        </p:nvSpPr>
        <p:spPr>
          <a:xfrm>
            <a:off x="4027885" y="2628901"/>
            <a:ext cx="1220206"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a:solidFill>
                  <a:srgbClr val="656565"/>
                </a:solidFill>
                <a:cs typeface="Arial" pitchFamily="34" charset="0"/>
              </a:rPr>
              <a:t>Child DOB DA</a:t>
            </a:r>
          </a:p>
        </p:txBody>
      </p:sp>
      <p:sp>
        <p:nvSpPr>
          <p:cNvPr id="7" name="TextBox 6"/>
          <p:cNvSpPr txBox="1"/>
          <p:nvPr/>
        </p:nvSpPr>
        <p:spPr>
          <a:xfrm>
            <a:off x="4000500" y="3028951"/>
            <a:ext cx="1443024"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a:solidFill>
                  <a:srgbClr val="656565"/>
                </a:solidFill>
                <a:cs typeface="Arial" pitchFamily="34" charset="0"/>
              </a:rPr>
              <a:t>Child address TE</a:t>
            </a:r>
          </a:p>
        </p:txBody>
      </p:sp>
      <p:sp>
        <p:nvSpPr>
          <p:cNvPr id="8" name="TextBox 7"/>
          <p:cNvSpPr txBox="1"/>
          <p:nvPr/>
        </p:nvSpPr>
        <p:spPr>
          <a:xfrm>
            <a:off x="4000500" y="3429001"/>
            <a:ext cx="1359668"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a:solidFill>
                  <a:srgbClr val="656565"/>
                </a:solidFill>
                <a:cs typeface="Arial" pitchFamily="34" charset="0"/>
              </a:rPr>
              <a:t>Child county TE</a:t>
            </a:r>
          </a:p>
        </p:txBody>
      </p:sp>
      <p:sp>
        <p:nvSpPr>
          <p:cNvPr id="10" name="Right Brace 9"/>
          <p:cNvSpPr/>
          <p:nvPr/>
        </p:nvSpPr>
        <p:spPr>
          <a:xfrm>
            <a:off x="5257800" y="2114550"/>
            <a:ext cx="342900" cy="165735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srgbClr val="656565"/>
              </a:solidFill>
              <a:cs typeface="Arial" pitchFamily="34" charset="0"/>
            </a:endParaRPr>
          </a:p>
        </p:txBody>
      </p:sp>
      <p:sp>
        <p:nvSpPr>
          <p:cNvPr id="12" name="Left Brace 11"/>
          <p:cNvSpPr/>
          <p:nvPr/>
        </p:nvSpPr>
        <p:spPr>
          <a:xfrm>
            <a:off x="3714750" y="2114550"/>
            <a:ext cx="342900" cy="165735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srgbClr val="656565"/>
              </a:solidFill>
              <a:cs typeface="Arial" pitchFamily="34" charset="0"/>
            </a:endParaRPr>
          </a:p>
        </p:txBody>
      </p:sp>
      <p:pic>
        <p:nvPicPr>
          <p:cNvPr id="1946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5000" r="24139" b="41000"/>
          <a:stretch>
            <a:fillRect/>
          </a:stretch>
        </p:blipFill>
        <p:spPr bwMode="auto">
          <a:xfrm>
            <a:off x="5715000" y="2000251"/>
            <a:ext cx="1543050" cy="20133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25705" y="2971801"/>
            <a:ext cx="1909305"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a:solidFill>
                  <a:srgbClr val="656565"/>
                </a:solidFill>
                <a:cs typeface="Arial" pitchFamily="34" charset="0"/>
              </a:rPr>
              <a:t>A2J Author Answer File</a:t>
            </a:r>
          </a:p>
        </p:txBody>
      </p:sp>
      <p:pic>
        <p:nvPicPr>
          <p:cNvPr id="16" name="Picture 2"/>
          <p:cNvPicPr>
            <a:picLocks noChangeAspect="1" noChangeArrowheads="1"/>
          </p:cNvPicPr>
          <p:nvPr/>
        </p:nvPicPr>
        <p:blipFill>
          <a:blip r:embed="rId5"/>
          <a:srcRect l="10625" t="24001" r="10001" b="42000"/>
          <a:stretch>
            <a:fillRect/>
          </a:stretch>
        </p:blipFill>
        <p:spPr bwMode="auto">
          <a:xfrm>
            <a:off x="1485901" y="4219575"/>
            <a:ext cx="6118622" cy="1638300"/>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pic>
      <p:sp>
        <p:nvSpPr>
          <p:cNvPr id="17" name="TextBox 16"/>
          <p:cNvSpPr txBox="1"/>
          <p:nvPr/>
        </p:nvSpPr>
        <p:spPr>
          <a:xfrm>
            <a:off x="3201591" y="4514851"/>
            <a:ext cx="950901"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a:solidFill>
                  <a:srgbClr val="656565"/>
                </a:solidFill>
                <a:cs typeface="Arial" pitchFamily="34" charset="0"/>
              </a:rPr>
              <a:t>01/22/2006</a:t>
            </a:r>
          </a:p>
        </p:txBody>
      </p:sp>
      <p:sp>
        <p:nvSpPr>
          <p:cNvPr id="18" name="TextBox 17"/>
          <p:cNvSpPr txBox="1"/>
          <p:nvPr/>
        </p:nvSpPr>
        <p:spPr>
          <a:xfrm>
            <a:off x="4511280" y="4523186"/>
            <a:ext cx="1173719"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a:solidFill>
                  <a:srgbClr val="656565"/>
                </a:solidFill>
                <a:cs typeface="Arial" pitchFamily="34" charset="0"/>
              </a:rPr>
              <a:t>123 My Street</a:t>
            </a:r>
          </a:p>
        </p:txBody>
      </p:sp>
      <p:sp>
        <p:nvSpPr>
          <p:cNvPr id="19" name="TextBox 18"/>
          <p:cNvSpPr txBox="1"/>
          <p:nvPr/>
        </p:nvSpPr>
        <p:spPr>
          <a:xfrm>
            <a:off x="6522245" y="4514851"/>
            <a:ext cx="989373"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1200" b="1" i="1" dirty="0" err="1">
                <a:solidFill>
                  <a:srgbClr val="656565"/>
                </a:solidFill>
                <a:cs typeface="Arial" pitchFamily="34" charset="0"/>
              </a:rPr>
              <a:t>OurCounty</a:t>
            </a:r>
            <a:endParaRPr lang="en-US" sz="1200" b="1" i="1" dirty="0">
              <a:solidFill>
                <a:srgbClr val="656565"/>
              </a:solidFill>
              <a:cs typeface="Arial" pitchFamily="34" charset="0"/>
            </a:endParaRPr>
          </a:p>
        </p:txBody>
      </p:sp>
      <p:cxnSp>
        <p:nvCxnSpPr>
          <p:cNvPr id="21" name="Straight Arrow Connector 20"/>
          <p:cNvCxnSpPr/>
          <p:nvPr/>
        </p:nvCxnSpPr>
        <p:spPr>
          <a:xfrm rot="5400000">
            <a:off x="4258866" y="3056335"/>
            <a:ext cx="857250" cy="2059781"/>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8" idx="0"/>
          </p:cNvCxnSpPr>
          <p:nvPr/>
        </p:nvCxnSpPr>
        <p:spPr>
          <a:xfrm flipH="1">
            <a:off x="5098140" y="3657600"/>
            <a:ext cx="616862" cy="865586"/>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39479" y="4523186"/>
            <a:ext cx="1371600" cy="276999"/>
          </a:xfrm>
          <a:prstGeom prst="rect">
            <a:avLst/>
          </a:prstGeom>
          <a:ln>
            <a:solidFill>
              <a:srgbClr val="0099CC"/>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200" b="1" i="1" dirty="0">
                <a:solidFill>
                  <a:srgbClr val="656565"/>
                </a:solidFill>
                <a:cs typeface="Arial" pitchFamily="34" charset="0"/>
              </a:rPr>
              <a:t>John Doe</a:t>
            </a:r>
          </a:p>
        </p:txBody>
      </p:sp>
      <p:cxnSp>
        <p:nvCxnSpPr>
          <p:cNvPr id="23" name="Straight Arrow Connector 22"/>
          <p:cNvCxnSpPr>
            <a:endCxn id="19" idx="0"/>
          </p:cNvCxnSpPr>
          <p:nvPr/>
        </p:nvCxnSpPr>
        <p:spPr>
          <a:xfrm>
            <a:off x="5715000" y="3657600"/>
            <a:ext cx="1301932" cy="857251"/>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40" idx="0"/>
          </p:cNvCxnSpPr>
          <p:nvPr/>
        </p:nvCxnSpPr>
        <p:spPr>
          <a:xfrm flipH="1">
            <a:off x="2225279" y="3657601"/>
            <a:ext cx="3492104" cy="865585"/>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CALI_Logo_Maroon_web_addr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644" y="6305550"/>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7641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05865" y="1618592"/>
            <a:ext cx="7828535" cy="4403937"/>
          </a:xfrm>
        </p:spPr>
      </p:pic>
      <p:sp>
        <p:nvSpPr>
          <p:cNvPr id="21507" name="Title 2"/>
          <p:cNvSpPr>
            <a:spLocks noGrp="1"/>
          </p:cNvSpPr>
          <p:nvPr>
            <p:ph type="title"/>
          </p:nvPr>
        </p:nvSpPr>
        <p:spPr/>
        <p:txBody>
          <a:bodyPr/>
          <a:lstStyle/>
          <a:p>
            <a:pPr algn="ctr"/>
            <a:r>
              <a:rPr lang="en-US" altLang="en-US" b="1" smtClean="0"/>
              <a:t>Document Assembly </a:t>
            </a:r>
          </a:p>
        </p:txBody>
      </p:sp>
      <p:pic>
        <p:nvPicPr>
          <p:cNvPr id="5122" name="Picture 2" descr="CALI_Logo_Maroon_web_add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137" y="6316718"/>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4104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93077" y="1553783"/>
            <a:ext cx="6899878" cy="3881522"/>
          </a:xfrm>
        </p:spPr>
      </p:pic>
      <p:sp>
        <p:nvSpPr>
          <p:cNvPr id="24579" name="Title 2"/>
          <p:cNvSpPr>
            <a:spLocks noGrp="1"/>
          </p:cNvSpPr>
          <p:nvPr>
            <p:ph type="title"/>
          </p:nvPr>
        </p:nvSpPr>
        <p:spPr/>
        <p:txBody>
          <a:bodyPr/>
          <a:lstStyle/>
          <a:p>
            <a:pPr algn="ctr"/>
            <a:r>
              <a:rPr lang="en-US" altLang="en-US" b="1" smtClean="0"/>
              <a:t>Other Uses for A2J Author </a:t>
            </a:r>
          </a:p>
        </p:txBody>
      </p:sp>
      <p:sp>
        <p:nvSpPr>
          <p:cNvPr id="24580" name="TextBox 1"/>
          <p:cNvSpPr txBox="1">
            <a:spLocks noChangeArrowheads="1"/>
          </p:cNvSpPr>
          <p:nvPr/>
        </p:nvSpPr>
        <p:spPr bwMode="auto">
          <a:xfrm>
            <a:off x="1492624" y="5029201"/>
            <a:ext cx="434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200" dirty="0">
                <a:solidFill>
                  <a:srgbClr val="656565"/>
                </a:solidFill>
                <a:hlinkClick r:id="rId4"/>
              </a:rPr>
              <a:t>U.S. District Court for the Eastern District of Missouri</a:t>
            </a:r>
            <a:endParaRPr lang="en-US" altLang="en-US" sz="1200" dirty="0">
              <a:solidFill>
                <a:srgbClr val="656565"/>
              </a:solidFill>
            </a:endParaRPr>
          </a:p>
        </p:txBody>
      </p:sp>
      <p:pic>
        <p:nvPicPr>
          <p:cNvPr id="6146" name="Picture 2" descr="CALI_Logo_Maroon_web_add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6272663"/>
            <a:ext cx="889397" cy="3869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44278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2J Reds">
      <a:dk1>
        <a:srgbClr val="656565"/>
      </a:dk1>
      <a:lt1>
        <a:sysClr val="window" lastClr="FFFFFF"/>
      </a:lt1>
      <a:dk2>
        <a:srgbClr val="C00000"/>
      </a:dk2>
      <a:lt2>
        <a:srgbClr val="CC0000"/>
      </a:lt2>
      <a:accent1>
        <a:srgbClr val="656565"/>
      </a:accent1>
      <a:accent2>
        <a:srgbClr val="656565"/>
      </a:accent2>
      <a:accent3>
        <a:srgbClr val="878787"/>
      </a:accent3>
      <a:accent4>
        <a:srgbClr val="878787"/>
      </a:accent4>
      <a:accent5>
        <a:srgbClr val="878787"/>
      </a:accent5>
      <a:accent6>
        <a:srgbClr val="878787"/>
      </a:accent6>
      <a:hlink>
        <a:srgbClr val="106485"/>
      </a:hlink>
      <a:folHlink>
        <a:srgbClr val="8ED5F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1319</Words>
  <Application>Microsoft Office PowerPoint</Application>
  <PresentationFormat>On-screen Show (4:3)</PresentationFormat>
  <Paragraphs>189</Paragraphs>
  <Slides>28</Slides>
  <Notes>10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Verdana</vt:lpstr>
      <vt:lpstr>Wingdings 2</vt:lpstr>
      <vt:lpstr>Wingdings 3</vt:lpstr>
      <vt:lpstr>Concourse</vt:lpstr>
      <vt:lpstr>Chart</vt:lpstr>
      <vt:lpstr>A2J Author Course Project: Equipping Students with Core Competencies and Lowering Barriers to Justice</vt:lpstr>
      <vt:lpstr>Access to Justice Problem </vt:lpstr>
      <vt:lpstr>The Solution: Technology for Legal Aid </vt:lpstr>
      <vt:lpstr>But then…</vt:lpstr>
      <vt:lpstr>What is A2J Author?</vt:lpstr>
      <vt:lpstr>What is A2J Author?</vt:lpstr>
      <vt:lpstr>Uses for A2J Author:  Document Assembly</vt:lpstr>
      <vt:lpstr>Document Assembly </vt:lpstr>
      <vt:lpstr>Other Uses for A2J Author </vt:lpstr>
      <vt:lpstr>A2J Guided Interviews</vt:lpstr>
      <vt:lpstr>PowerPoint Presentation</vt:lpstr>
      <vt:lpstr>PowerPoint Presentation</vt:lpstr>
      <vt:lpstr>A2J Around the World </vt:lpstr>
      <vt:lpstr>Another Problem, Another Solution</vt:lpstr>
      <vt:lpstr>PowerPoint Presentation</vt:lpstr>
      <vt:lpstr>The Solution: The A2J Author Course Project</vt:lpstr>
      <vt:lpstr>Sample Student Project: North Carolina’s Simple Uncontested Divorce</vt:lpstr>
      <vt:lpstr>Student Reactions</vt:lpstr>
      <vt:lpstr>Student Reactions</vt:lpstr>
      <vt:lpstr>Core Competencies</vt:lpstr>
      <vt:lpstr>A2J Author Course Kit</vt:lpstr>
      <vt:lpstr>White House Forum on Access to Justice April 14, 2015</vt:lpstr>
      <vt:lpstr>Round 2 of A2J Author Course Project</vt:lpstr>
      <vt:lpstr>A2J Implementation</vt:lpstr>
      <vt:lpstr>A2J Implementation in the FA2015 Civil Practice Clinic</vt:lpstr>
      <vt:lpstr>A2J Implementation in the SP2016 Interdisciplinary Civil Practice Clinic</vt:lpstr>
      <vt:lpstr>A2J Author Resources</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A2J Author Course Project: Equipping Students with Core Competencies and Lowering Barriers to Justice</dc:title>
  <dc:creator>Rabanal, Alexander F.</dc:creator>
  <cp:lastModifiedBy>Jessica Frank</cp:lastModifiedBy>
  <cp:revision>20</cp:revision>
  <dcterms:created xsi:type="dcterms:W3CDTF">2015-06-15T17:54:49Z</dcterms:created>
  <dcterms:modified xsi:type="dcterms:W3CDTF">2015-06-16T21:31:52Z</dcterms:modified>
</cp:coreProperties>
</file>