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44"/>
  </p:notesMasterIdLst>
  <p:sldIdLst>
    <p:sldId id="256" r:id="rId2"/>
    <p:sldId id="321" r:id="rId3"/>
    <p:sldId id="322" r:id="rId4"/>
    <p:sldId id="296" r:id="rId5"/>
    <p:sldId id="325" r:id="rId6"/>
    <p:sldId id="304" r:id="rId7"/>
    <p:sldId id="308" r:id="rId8"/>
    <p:sldId id="334" r:id="rId9"/>
    <p:sldId id="335" r:id="rId10"/>
    <p:sldId id="336" r:id="rId11"/>
    <p:sldId id="351" r:id="rId12"/>
    <p:sldId id="342" r:id="rId13"/>
    <p:sldId id="343" r:id="rId14"/>
    <p:sldId id="347" r:id="rId15"/>
    <p:sldId id="350" r:id="rId16"/>
    <p:sldId id="346" r:id="rId17"/>
    <p:sldId id="348" r:id="rId18"/>
    <p:sldId id="349" r:id="rId19"/>
    <p:sldId id="326" r:id="rId20"/>
    <p:sldId id="353" r:id="rId21"/>
    <p:sldId id="354" r:id="rId22"/>
    <p:sldId id="355" r:id="rId23"/>
    <p:sldId id="356" r:id="rId24"/>
    <p:sldId id="357" r:id="rId25"/>
    <p:sldId id="358" r:id="rId26"/>
    <p:sldId id="359" r:id="rId27"/>
    <p:sldId id="360" r:id="rId28"/>
    <p:sldId id="361" r:id="rId29"/>
    <p:sldId id="320" r:id="rId30"/>
    <p:sldId id="330" r:id="rId31"/>
    <p:sldId id="307" r:id="rId32"/>
    <p:sldId id="306" r:id="rId33"/>
    <p:sldId id="301" r:id="rId34"/>
    <p:sldId id="300" r:id="rId35"/>
    <p:sldId id="339" r:id="rId36"/>
    <p:sldId id="340" r:id="rId37"/>
    <p:sldId id="341" r:id="rId38"/>
    <p:sldId id="318" r:id="rId39"/>
    <p:sldId id="309" r:id="rId40"/>
    <p:sldId id="310" r:id="rId41"/>
    <p:sldId id="317" r:id="rId42"/>
    <p:sldId id="362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1L Enrollment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  <c:pt idx="3">
                  <c:v>2010-2011</c:v>
                </c:pt>
                <c:pt idx="4">
                  <c:v>2011-2012</c:v>
                </c:pt>
                <c:pt idx="5">
                  <c:v>2012-2013</c:v>
                </c:pt>
                <c:pt idx="6">
                  <c:v>2013-2014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290</c:v>
                </c:pt>
                <c:pt idx="1">
                  <c:v>280</c:v>
                </c:pt>
                <c:pt idx="2">
                  <c:v>270</c:v>
                </c:pt>
                <c:pt idx="3">
                  <c:v>262</c:v>
                </c:pt>
                <c:pt idx="4">
                  <c:v>242</c:v>
                </c:pt>
                <c:pt idx="5">
                  <c:v>200</c:v>
                </c:pt>
                <c:pt idx="6">
                  <c:v>170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Faculty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  <c:pt idx="3">
                  <c:v>2010-2011</c:v>
                </c:pt>
                <c:pt idx="4">
                  <c:v>2011-2012</c:v>
                </c:pt>
                <c:pt idx="5">
                  <c:v>2012-2013</c:v>
                </c:pt>
                <c:pt idx="6">
                  <c:v>2013-2014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35</c:v>
                </c:pt>
                <c:pt idx="1">
                  <c:v>35</c:v>
                </c:pt>
                <c:pt idx="2">
                  <c:v>35</c:v>
                </c:pt>
                <c:pt idx="3">
                  <c:v>35</c:v>
                </c:pt>
                <c:pt idx="4">
                  <c:v>35</c:v>
                </c:pt>
                <c:pt idx="5">
                  <c:v>35</c:v>
                </c:pt>
                <c:pt idx="6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811648"/>
        <c:axId val="114813184"/>
      </c:barChart>
      <c:catAx>
        <c:axId val="114811648"/>
        <c:scaling>
          <c:orientation val="minMax"/>
        </c:scaling>
        <c:delete val="0"/>
        <c:axPos val="b"/>
        <c:majorTickMark val="out"/>
        <c:minorTickMark val="none"/>
        <c:tickLblPos val="nextTo"/>
        <c:crossAx val="114813184"/>
        <c:crosses val="autoZero"/>
        <c:auto val="1"/>
        <c:lblAlgn val="ctr"/>
        <c:lblOffset val="100"/>
        <c:noMultiLvlLbl val="0"/>
      </c:catAx>
      <c:valAx>
        <c:axId val="114813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48116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BD3806-9362-4A74-A4FD-C0A5680A3E1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890225-9BAD-4611-8BA6-EB2245EEF02C}">
      <dgm:prSet phldrT="[Text]"/>
      <dgm:spPr/>
      <dgm:t>
        <a:bodyPr/>
        <a:lstStyle/>
        <a:p>
          <a:r>
            <a:rPr lang="en-US" dirty="0" smtClean="0"/>
            <a:t>Greater </a:t>
          </a:r>
          <a:endParaRPr lang="en-US" dirty="0"/>
        </a:p>
      </dgm:t>
    </dgm:pt>
    <dgm:pt modelId="{9D845D96-F4AD-44EC-9BB8-132327945BF2}" type="parTrans" cxnId="{E8A3F96B-8839-4EA6-BAC3-5ACDB7A8EE45}">
      <dgm:prSet/>
      <dgm:spPr/>
      <dgm:t>
        <a:bodyPr/>
        <a:lstStyle/>
        <a:p>
          <a:endParaRPr lang="en-US"/>
        </a:p>
      </dgm:t>
    </dgm:pt>
    <dgm:pt modelId="{31060AA5-A6AB-4C83-8179-ACC28E27C76E}" type="sibTrans" cxnId="{E8A3F96B-8839-4EA6-BAC3-5ACDB7A8EE45}">
      <dgm:prSet/>
      <dgm:spPr/>
      <dgm:t>
        <a:bodyPr/>
        <a:lstStyle/>
        <a:p>
          <a:endParaRPr lang="en-US"/>
        </a:p>
      </dgm:t>
    </dgm:pt>
    <dgm:pt modelId="{885D604C-BD46-4CB0-BED1-0F5C54FACE4A}">
      <dgm:prSet phldrT="[Text]"/>
      <dgm:spPr>
        <a:solidFill>
          <a:schemeClr val="bg2">
            <a:lumMod val="75000"/>
            <a:alpha val="90000"/>
          </a:schemeClr>
        </a:solidFill>
        <a:ln>
          <a:solidFill>
            <a:schemeClr val="bg2">
              <a:lumMod val="75000"/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Transactional </a:t>
          </a:r>
          <a:endParaRPr lang="en-US" dirty="0"/>
        </a:p>
      </dgm:t>
    </dgm:pt>
    <dgm:pt modelId="{A47F8961-94BE-46E8-AFE2-6E2D8BEAEDBC}" type="parTrans" cxnId="{BDD87DD7-4E4C-4E18-BF99-757B860D9012}">
      <dgm:prSet/>
      <dgm:spPr/>
      <dgm:t>
        <a:bodyPr/>
        <a:lstStyle/>
        <a:p>
          <a:endParaRPr lang="en-US"/>
        </a:p>
      </dgm:t>
    </dgm:pt>
    <dgm:pt modelId="{4413291B-10F8-4779-9337-37ECED5EBB25}" type="sibTrans" cxnId="{BDD87DD7-4E4C-4E18-BF99-757B860D9012}">
      <dgm:prSet/>
      <dgm:spPr/>
      <dgm:t>
        <a:bodyPr/>
        <a:lstStyle/>
        <a:p>
          <a:endParaRPr lang="en-US"/>
        </a:p>
      </dgm:t>
    </dgm:pt>
    <dgm:pt modelId="{8FAA59DF-9E5A-433D-AD06-9EF7495B4CFF}">
      <dgm:prSet phldrT="[Text]"/>
      <dgm:spPr>
        <a:ln>
          <a:solidFill>
            <a:schemeClr val="bg2">
              <a:lumMod val="75000"/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Distance</a:t>
          </a:r>
          <a:endParaRPr lang="en-US" dirty="0"/>
        </a:p>
      </dgm:t>
    </dgm:pt>
    <dgm:pt modelId="{C4F79733-9488-4853-B072-EE090564ADED}" type="parTrans" cxnId="{6090490B-8CF4-4876-880E-E21DF469BBFC}">
      <dgm:prSet/>
      <dgm:spPr/>
      <dgm:t>
        <a:bodyPr/>
        <a:lstStyle/>
        <a:p>
          <a:endParaRPr lang="en-US"/>
        </a:p>
      </dgm:t>
    </dgm:pt>
    <dgm:pt modelId="{0694ED7D-04CD-4E53-82B8-693778AAB52F}" type="sibTrans" cxnId="{6090490B-8CF4-4876-880E-E21DF469BBFC}">
      <dgm:prSet/>
      <dgm:spPr/>
      <dgm:t>
        <a:bodyPr/>
        <a:lstStyle/>
        <a:p>
          <a:endParaRPr lang="en-US"/>
        </a:p>
      </dgm:t>
    </dgm:pt>
    <dgm:pt modelId="{605FD5E2-D070-48D8-AD5B-82F93789A3B5}">
      <dgm:prSet phldrT="[Text]"/>
      <dgm:spPr/>
      <dgm:t>
        <a:bodyPr/>
        <a:lstStyle/>
        <a:p>
          <a:r>
            <a:rPr lang="en-US" dirty="0" smtClean="0"/>
            <a:t>More Learner</a:t>
          </a:r>
          <a:endParaRPr lang="en-US" dirty="0"/>
        </a:p>
      </dgm:t>
    </dgm:pt>
    <dgm:pt modelId="{EA216207-8A6C-4109-94D9-B5473DF9B5D7}" type="parTrans" cxnId="{F4BA1567-8A8D-4A9D-BE23-3D764688CF5A}">
      <dgm:prSet/>
      <dgm:spPr/>
      <dgm:t>
        <a:bodyPr/>
        <a:lstStyle/>
        <a:p>
          <a:endParaRPr lang="en-US"/>
        </a:p>
      </dgm:t>
    </dgm:pt>
    <dgm:pt modelId="{F6B0B574-4376-428A-BE38-983DC70AA993}" type="sibTrans" cxnId="{F4BA1567-8A8D-4A9D-BE23-3D764688CF5A}">
      <dgm:prSet/>
      <dgm:spPr/>
      <dgm:t>
        <a:bodyPr/>
        <a:lstStyle/>
        <a:p>
          <a:endParaRPr lang="en-US"/>
        </a:p>
      </dgm:t>
    </dgm:pt>
    <dgm:pt modelId="{2865BDD3-CF80-470F-9A27-138E969EE41F}">
      <dgm:prSet phldrT="[Text]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en-US" dirty="0" smtClean="0"/>
            <a:t>Responsibility </a:t>
          </a:r>
          <a:endParaRPr lang="en-US" dirty="0"/>
        </a:p>
      </dgm:t>
    </dgm:pt>
    <dgm:pt modelId="{B130C7CA-E97F-4B05-BBE6-B8DB7296EEAF}" type="parTrans" cxnId="{A0AE0CEE-3A34-4374-918F-FC54FA29EEAB}">
      <dgm:prSet/>
      <dgm:spPr/>
      <dgm:t>
        <a:bodyPr/>
        <a:lstStyle/>
        <a:p>
          <a:endParaRPr lang="en-US"/>
        </a:p>
      </dgm:t>
    </dgm:pt>
    <dgm:pt modelId="{E3057B91-178F-4F02-B7A8-E23EAB5B5556}" type="sibTrans" cxnId="{A0AE0CEE-3A34-4374-918F-FC54FA29EEAB}">
      <dgm:prSet/>
      <dgm:spPr/>
      <dgm:t>
        <a:bodyPr/>
        <a:lstStyle/>
        <a:p>
          <a:endParaRPr lang="en-US"/>
        </a:p>
      </dgm:t>
    </dgm:pt>
    <dgm:pt modelId="{D6CEBCD1-4C84-4A58-8B0E-A530814FD3C0}">
      <dgm:prSet phldrT="[Text]"/>
      <dgm:spPr/>
      <dgm:t>
        <a:bodyPr/>
        <a:lstStyle/>
        <a:p>
          <a:r>
            <a:rPr lang="en-US" dirty="0" smtClean="0"/>
            <a:t>Required</a:t>
          </a:r>
          <a:endParaRPr lang="en-US" dirty="0"/>
        </a:p>
      </dgm:t>
    </dgm:pt>
    <dgm:pt modelId="{1920DF59-3B8D-45F9-88CC-273CD6B2DBE4}" type="parTrans" cxnId="{017A5A31-0829-4E88-987A-3BEF96CDA8C7}">
      <dgm:prSet/>
      <dgm:spPr/>
      <dgm:t>
        <a:bodyPr/>
        <a:lstStyle/>
        <a:p>
          <a:endParaRPr lang="en-US"/>
        </a:p>
      </dgm:t>
    </dgm:pt>
    <dgm:pt modelId="{3FDFC58D-F0C6-4CAF-912B-905CF3C77470}" type="sibTrans" cxnId="{017A5A31-0829-4E88-987A-3BEF96CDA8C7}">
      <dgm:prSet/>
      <dgm:spPr/>
      <dgm:t>
        <a:bodyPr/>
        <a:lstStyle/>
        <a:p>
          <a:endParaRPr lang="en-US"/>
        </a:p>
      </dgm:t>
    </dgm:pt>
    <dgm:pt modelId="{83FBC85E-C7FC-42E6-94B0-68F93F5F50DE}" type="pres">
      <dgm:prSet presAssocID="{24BD3806-9362-4A74-A4FD-C0A5680A3E1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F4AA956-FAFE-44C0-8DD6-700807A19211}" type="pres">
      <dgm:prSet presAssocID="{9D890225-9BAD-4611-8BA6-EB2245EEF02C}" presName="horFlow" presStyleCnt="0"/>
      <dgm:spPr/>
    </dgm:pt>
    <dgm:pt modelId="{A3A16838-D159-4D83-AE97-87C5552B2E3F}" type="pres">
      <dgm:prSet presAssocID="{9D890225-9BAD-4611-8BA6-EB2245EEF02C}" presName="bigChev" presStyleLbl="node1" presStyleIdx="0" presStyleCnt="2"/>
      <dgm:spPr/>
      <dgm:t>
        <a:bodyPr/>
        <a:lstStyle/>
        <a:p>
          <a:endParaRPr lang="en-US"/>
        </a:p>
      </dgm:t>
    </dgm:pt>
    <dgm:pt modelId="{9FD02700-F5C0-4EE8-99B1-DEC2734E3BBF}" type="pres">
      <dgm:prSet presAssocID="{A47F8961-94BE-46E8-AFE2-6E2D8BEAEDBC}" presName="parTrans" presStyleCnt="0"/>
      <dgm:spPr/>
    </dgm:pt>
    <dgm:pt modelId="{823AD204-EAF7-4818-9AA0-EBF8918927C7}" type="pres">
      <dgm:prSet presAssocID="{885D604C-BD46-4CB0-BED1-0F5C54FACE4A}" presName="node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0B728C-DCB2-480F-8C4E-AF15A64A3638}" type="pres">
      <dgm:prSet presAssocID="{4413291B-10F8-4779-9337-37ECED5EBB25}" presName="sibTrans" presStyleCnt="0"/>
      <dgm:spPr/>
    </dgm:pt>
    <dgm:pt modelId="{9E9FC413-B92E-4E90-9F8E-52400B412D06}" type="pres">
      <dgm:prSet presAssocID="{8FAA59DF-9E5A-433D-AD06-9EF7495B4CFF}" presName="node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4B141E-0887-4C7D-A2C8-AFCA91A5AA1E}" type="pres">
      <dgm:prSet presAssocID="{9D890225-9BAD-4611-8BA6-EB2245EEF02C}" presName="vSp" presStyleCnt="0"/>
      <dgm:spPr/>
    </dgm:pt>
    <dgm:pt modelId="{18EDA75A-A8E2-49F3-9531-1CB5698BC003}" type="pres">
      <dgm:prSet presAssocID="{605FD5E2-D070-48D8-AD5B-82F93789A3B5}" presName="horFlow" presStyleCnt="0"/>
      <dgm:spPr/>
    </dgm:pt>
    <dgm:pt modelId="{A680DE0C-375B-46DC-9B14-2583A636F5FA}" type="pres">
      <dgm:prSet presAssocID="{605FD5E2-D070-48D8-AD5B-82F93789A3B5}" presName="bigChev" presStyleLbl="node1" presStyleIdx="1" presStyleCnt="2"/>
      <dgm:spPr/>
      <dgm:t>
        <a:bodyPr/>
        <a:lstStyle/>
        <a:p>
          <a:endParaRPr lang="en-US"/>
        </a:p>
      </dgm:t>
    </dgm:pt>
    <dgm:pt modelId="{E5DCD858-319D-4ED6-BD59-C15A58DD1AD0}" type="pres">
      <dgm:prSet presAssocID="{B130C7CA-E97F-4B05-BBE6-B8DB7296EEAF}" presName="parTrans" presStyleCnt="0"/>
      <dgm:spPr/>
    </dgm:pt>
    <dgm:pt modelId="{9204994B-AE20-41FC-AEBB-6F420C59368F}" type="pres">
      <dgm:prSet presAssocID="{2865BDD3-CF80-470F-9A27-138E969EE41F}" presName="node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DA3A06-9AB6-4488-B99C-55C9786292D1}" type="pres">
      <dgm:prSet presAssocID="{E3057B91-178F-4F02-B7A8-E23EAB5B5556}" presName="sibTrans" presStyleCnt="0"/>
      <dgm:spPr/>
    </dgm:pt>
    <dgm:pt modelId="{AFBFD8BE-774F-4565-B05D-5D0096E99C59}" type="pres">
      <dgm:prSet presAssocID="{D6CEBCD1-4C84-4A58-8B0E-A530814FD3C0}" presName="node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85E417-FF7A-4E5E-B713-59D6BF4F3940}" type="presOf" srcId="{605FD5E2-D070-48D8-AD5B-82F93789A3B5}" destId="{A680DE0C-375B-46DC-9B14-2583A636F5FA}" srcOrd="0" destOrd="0" presId="urn:microsoft.com/office/officeart/2005/8/layout/lProcess3"/>
    <dgm:cxn modelId="{BDD87DD7-4E4C-4E18-BF99-757B860D9012}" srcId="{9D890225-9BAD-4611-8BA6-EB2245EEF02C}" destId="{885D604C-BD46-4CB0-BED1-0F5C54FACE4A}" srcOrd="0" destOrd="0" parTransId="{A47F8961-94BE-46E8-AFE2-6E2D8BEAEDBC}" sibTransId="{4413291B-10F8-4779-9337-37ECED5EBB25}"/>
    <dgm:cxn modelId="{2A2EDE80-B596-43DE-BD40-D9A5F32452BC}" type="presOf" srcId="{9D890225-9BAD-4611-8BA6-EB2245EEF02C}" destId="{A3A16838-D159-4D83-AE97-87C5552B2E3F}" srcOrd="0" destOrd="0" presId="urn:microsoft.com/office/officeart/2005/8/layout/lProcess3"/>
    <dgm:cxn modelId="{017A5A31-0829-4E88-987A-3BEF96CDA8C7}" srcId="{605FD5E2-D070-48D8-AD5B-82F93789A3B5}" destId="{D6CEBCD1-4C84-4A58-8B0E-A530814FD3C0}" srcOrd="1" destOrd="0" parTransId="{1920DF59-3B8D-45F9-88CC-273CD6B2DBE4}" sibTransId="{3FDFC58D-F0C6-4CAF-912B-905CF3C77470}"/>
    <dgm:cxn modelId="{EFF949F2-F045-4F92-B6B3-6AE39CB6CC14}" type="presOf" srcId="{24BD3806-9362-4A74-A4FD-C0A5680A3E14}" destId="{83FBC85E-C7FC-42E6-94B0-68F93F5F50DE}" srcOrd="0" destOrd="0" presId="urn:microsoft.com/office/officeart/2005/8/layout/lProcess3"/>
    <dgm:cxn modelId="{EAF3AA82-08E1-4E6E-91D0-A503F5ECD569}" type="presOf" srcId="{D6CEBCD1-4C84-4A58-8B0E-A530814FD3C0}" destId="{AFBFD8BE-774F-4565-B05D-5D0096E99C59}" srcOrd="0" destOrd="0" presId="urn:microsoft.com/office/officeart/2005/8/layout/lProcess3"/>
    <dgm:cxn modelId="{45D5EC34-BC88-48D9-B375-B61B8B626E1E}" type="presOf" srcId="{8FAA59DF-9E5A-433D-AD06-9EF7495B4CFF}" destId="{9E9FC413-B92E-4E90-9F8E-52400B412D06}" srcOrd="0" destOrd="0" presId="urn:microsoft.com/office/officeart/2005/8/layout/lProcess3"/>
    <dgm:cxn modelId="{6090490B-8CF4-4876-880E-E21DF469BBFC}" srcId="{9D890225-9BAD-4611-8BA6-EB2245EEF02C}" destId="{8FAA59DF-9E5A-433D-AD06-9EF7495B4CFF}" srcOrd="1" destOrd="0" parTransId="{C4F79733-9488-4853-B072-EE090564ADED}" sibTransId="{0694ED7D-04CD-4E53-82B8-693778AAB52F}"/>
    <dgm:cxn modelId="{F4BA1567-8A8D-4A9D-BE23-3D764688CF5A}" srcId="{24BD3806-9362-4A74-A4FD-C0A5680A3E14}" destId="{605FD5E2-D070-48D8-AD5B-82F93789A3B5}" srcOrd="1" destOrd="0" parTransId="{EA216207-8A6C-4109-94D9-B5473DF9B5D7}" sibTransId="{F6B0B574-4376-428A-BE38-983DC70AA993}"/>
    <dgm:cxn modelId="{A0AE0CEE-3A34-4374-918F-FC54FA29EEAB}" srcId="{605FD5E2-D070-48D8-AD5B-82F93789A3B5}" destId="{2865BDD3-CF80-470F-9A27-138E969EE41F}" srcOrd="0" destOrd="0" parTransId="{B130C7CA-E97F-4B05-BBE6-B8DB7296EEAF}" sibTransId="{E3057B91-178F-4F02-B7A8-E23EAB5B5556}"/>
    <dgm:cxn modelId="{E8A3F96B-8839-4EA6-BAC3-5ACDB7A8EE45}" srcId="{24BD3806-9362-4A74-A4FD-C0A5680A3E14}" destId="{9D890225-9BAD-4611-8BA6-EB2245EEF02C}" srcOrd="0" destOrd="0" parTransId="{9D845D96-F4AD-44EC-9BB8-132327945BF2}" sibTransId="{31060AA5-A6AB-4C83-8179-ACC28E27C76E}"/>
    <dgm:cxn modelId="{A6161D19-9216-4C5F-BA31-0E4FBA5BAB1B}" type="presOf" srcId="{885D604C-BD46-4CB0-BED1-0F5C54FACE4A}" destId="{823AD204-EAF7-4818-9AA0-EBF8918927C7}" srcOrd="0" destOrd="0" presId="urn:microsoft.com/office/officeart/2005/8/layout/lProcess3"/>
    <dgm:cxn modelId="{6E704803-BCE6-4E2E-85BF-144E8816CAC1}" type="presOf" srcId="{2865BDD3-CF80-470F-9A27-138E969EE41F}" destId="{9204994B-AE20-41FC-AEBB-6F420C59368F}" srcOrd="0" destOrd="0" presId="urn:microsoft.com/office/officeart/2005/8/layout/lProcess3"/>
    <dgm:cxn modelId="{118F5692-364E-4940-A152-5551C30B4B0A}" type="presParOf" srcId="{83FBC85E-C7FC-42E6-94B0-68F93F5F50DE}" destId="{BF4AA956-FAFE-44C0-8DD6-700807A19211}" srcOrd="0" destOrd="0" presId="urn:microsoft.com/office/officeart/2005/8/layout/lProcess3"/>
    <dgm:cxn modelId="{EE21CC64-9328-4F8B-B08E-57B2B7EBF05A}" type="presParOf" srcId="{BF4AA956-FAFE-44C0-8DD6-700807A19211}" destId="{A3A16838-D159-4D83-AE97-87C5552B2E3F}" srcOrd="0" destOrd="0" presId="urn:microsoft.com/office/officeart/2005/8/layout/lProcess3"/>
    <dgm:cxn modelId="{1E0F02C4-7AF4-4F4B-A4E9-3EFEA4C58442}" type="presParOf" srcId="{BF4AA956-FAFE-44C0-8DD6-700807A19211}" destId="{9FD02700-F5C0-4EE8-99B1-DEC2734E3BBF}" srcOrd="1" destOrd="0" presId="urn:microsoft.com/office/officeart/2005/8/layout/lProcess3"/>
    <dgm:cxn modelId="{FD03BC4A-F01E-4020-BCB1-8E4818AE6554}" type="presParOf" srcId="{BF4AA956-FAFE-44C0-8DD6-700807A19211}" destId="{823AD204-EAF7-4818-9AA0-EBF8918927C7}" srcOrd="2" destOrd="0" presId="urn:microsoft.com/office/officeart/2005/8/layout/lProcess3"/>
    <dgm:cxn modelId="{666DFDAB-90DF-46C5-A732-0417D6FB3549}" type="presParOf" srcId="{BF4AA956-FAFE-44C0-8DD6-700807A19211}" destId="{390B728C-DCB2-480F-8C4E-AF15A64A3638}" srcOrd="3" destOrd="0" presId="urn:microsoft.com/office/officeart/2005/8/layout/lProcess3"/>
    <dgm:cxn modelId="{D02493F4-4540-4284-A4DA-3AA968A5677B}" type="presParOf" srcId="{BF4AA956-FAFE-44C0-8DD6-700807A19211}" destId="{9E9FC413-B92E-4E90-9F8E-52400B412D06}" srcOrd="4" destOrd="0" presId="urn:microsoft.com/office/officeart/2005/8/layout/lProcess3"/>
    <dgm:cxn modelId="{B88A0A70-82D6-486A-A65A-0E6FED6E88CD}" type="presParOf" srcId="{83FBC85E-C7FC-42E6-94B0-68F93F5F50DE}" destId="{F74B141E-0887-4C7D-A2C8-AFCA91A5AA1E}" srcOrd="1" destOrd="0" presId="urn:microsoft.com/office/officeart/2005/8/layout/lProcess3"/>
    <dgm:cxn modelId="{DAC220E9-0119-4590-8A1C-2CB7FFE89AC4}" type="presParOf" srcId="{83FBC85E-C7FC-42E6-94B0-68F93F5F50DE}" destId="{18EDA75A-A8E2-49F3-9531-1CB5698BC003}" srcOrd="2" destOrd="0" presId="urn:microsoft.com/office/officeart/2005/8/layout/lProcess3"/>
    <dgm:cxn modelId="{65694DE4-5EEC-4A9F-9E76-1D4DFF7CCF53}" type="presParOf" srcId="{18EDA75A-A8E2-49F3-9531-1CB5698BC003}" destId="{A680DE0C-375B-46DC-9B14-2583A636F5FA}" srcOrd="0" destOrd="0" presId="urn:microsoft.com/office/officeart/2005/8/layout/lProcess3"/>
    <dgm:cxn modelId="{5E4CB97A-44C8-4030-99AB-2D593EAC7B8F}" type="presParOf" srcId="{18EDA75A-A8E2-49F3-9531-1CB5698BC003}" destId="{E5DCD858-319D-4ED6-BD59-C15A58DD1AD0}" srcOrd="1" destOrd="0" presId="urn:microsoft.com/office/officeart/2005/8/layout/lProcess3"/>
    <dgm:cxn modelId="{C1BBD120-C3E7-469C-AF22-DE2C33B8E899}" type="presParOf" srcId="{18EDA75A-A8E2-49F3-9531-1CB5698BC003}" destId="{9204994B-AE20-41FC-AEBB-6F420C59368F}" srcOrd="2" destOrd="0" presId="urn:microsoft.com/office/officeart/2005/8/layout/lProcess3"/>
    <dgm:cxn modelId="{5524BC04-1ECD-495E-87B1-6F4FE40E16DC}" type="presParOf" srcId="{18EDA75A-A8E2-49F3-9531-1CB5698BC003}" destId="{80DA3A06-9AB6-4488-B99C-55C9786292D1}" srcOrd="3" destOrd="0" presId="urn:microsoft.com/office/officeart/2005/8/layout/lProcess3"/>
    <dgm:cxn modelId="{156B6BB0-FCD6-47D6-980E-989A13945831}" type="presParOf" srcId="{18EDA75A-A8E2-49F3-9531-1CB5698BC003}" destId="{AFBFD8BE-774F-4565-B05D-5D0096E99C59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1C08C3-0B0D-4B57-BC2B-0BA2B6C2FA59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7F4328-563D-42E9-9B58-97E0A6C0CE2E}">
      <dgm:prSet phldrT="[Text]"/>
      <dgm:spPr/>
      <dgm:t>
        <a:bodyPr/>
        <a:lstStyle/>
        <a:p>
          <a:r>
            <a:rPr lang="en-US" dirty="0" smtClean="0"/>
            <a:t>Student-Content</a:t>
          </a:r>
          <a:endParaRPr lang="en-US" dirty="0"/>
        </a:p>
      </dgm:t>
    </dgm:pt>
    <dgm:pt modelId="{2314CDB2-1355-42F6-AFC8-8089DE792B6A}" type="parTrans" cxnId="{691B21DD-3B97-4783-9C25-E730E9C77CDE}">
      <dgm:prSet/>
      <dgm:spPr/>
      <dgm:t>
        <a:bodyPr/>
        <a:lstStyle/>
        <a:p>
          <a:endParaRPr lang="en-US"/>
        </a:p>
      </dgm:t>
    </dgm:pt>
    <dgm:pt modelId="{EC4B1626-4F06-415C-B900-6964D74A6989}" type="sibTrans" cxnId="{691B21DD-3B97-4783-9C25-E730E9C77CDE}">
      <dgm:prSet/>
      <dgm:spPr/>
      <dgm:t>
        <a:bodyPr/>
        <a:lstStyle/>
        <a:p>
          <a:endParaRPr lang="en-US"/>
        </a:p>
      </dgm:t>
    </dgm:pt>
    <dgm:pt modelId="{4CC6B7D0-2A06-4EDF-9DC5-339BF5BED3B7}">
      <dgm:prSet phldrT="[Text]"/>
      <dgm:spPr/>
      <dgm:t>
        <a:bodyPr/>
        <a:lstStyle/>
        <a:p>
          <a:r>
            <a:rPr lang="en-US" dirty="0" smtClean="0"/>
            <a:t>Student-Student</a:t>
          </a:r>
          <a:endParaRPr lang="en-US" dirty="0"/>
        </a:p>
      </dgm:t>
    </dgm:pt>
    <dgm:pt modelId="{8C993BBE-B817-4A01-9811-F14053D70C5A}" type="parTrans" cxnId="{AB3F9674-496D-40AD-B2F6-94BE5BDAF051}">
      <dgm:prSet/>
      <dgm:spPr/>
      <dgm:t>
        <a:bodyPr/>
        <a:lstStyle/>
        <a:p>
          <a:endParaRPr lang="en-US"/>
        </a:p>
      </dgm:t>
    </dgm:pt>
    <dgm:pt modelId="{2619085C-C33A-48F5-BD1B-8B4711FE0116}" type="sibTrans" cxnId="{AB3F9674-496D-40AD-B2F6-94BE5BDAF051}">
      <dgm:prSet/>
      <dgm:spPr/>
      <dgm:t>
        <a:bodyPr/>
        <a:lstStyle/>
        <a:p>
          <a:endParaRPr lang="en-US"/>
        </a:p>
      </dgm:t>
    </dgm:pt>
    <dgm:pt modelId="{33D2C15C-56C6-4184-BD88-06170D8F6C14}">
      <dgm:prSet phldrT="[Text]"/>
      <dgm:spPr/>
      <dgm:t>
        <a:bodyPr/>
        <a:lstStyle/>
        <a:p>
          <a:r>
            <a:rPr lang="en-US" dirty="0" smtClean="0"/>
            <a:t>Student-Interface</a:t>
          </a:r>
          <a:endParaRPr lang="en-US" dirty="0"/>
        </a:p>
      </dgm:t>
    </dgm:pt>
    <dgm:pt modelId="{05C9C3E6-FF72-4AEA-8051-2ABD36E333A2}" type="parTrans" cxnId="{F3A85297-B1B7-454D-9EAB-C807BB2C9AE2}">
      <dgm:prSet/>
      <dgm:spPr/>
      <dgm:t>
        <a:bodyPr/>
        <a:lstStyle/>
        <a:p>
          <a:endParaRPr lang="en-US"/>
        </a:p>
      </dgm:t>
    </dgm:pt>
    <dgm:pt modelId="{110E7F27-A8AC-499F-A096-C9367B014C53}" type="sibTrans" cxnId="{F3A85297-B1B7-454D-9EAB-C807BB2C9AE2}">
      <dgm:prSet/>
      <dgm:spPr/>
      <dgm:t>
        <a:bodyPr/>
        <a:lstStyle/>
        <a:p>
          <a:endParaRPr lang="en-US"/>
        </a:p>
      </dgm:t>
    </dgm:pt>
    <dgm:pt modelId="{FC7A52A3-9075-4757-B8C0-B289AE0E5552}">
      <dgm:prSet phldrT="[Text]"/>
      <dgm:spPr/>
      <dgm:t>
        <a:bodyPr/>
        <a:lstStyle/>
        <a:p>
          <a:r>
            <a:rPr lang="en-US" dirty="0" smtClean="0"/>
            <a:t>Student-Professor</a:t>
          </a:r>
          <a:endParaRPr lang="en-US" dirty="0"/>
        </a:p>
      </dgm:t>
    </dgm:pt>
    <dgm:pt modelId="{1900E317-AA35-464A-B709-5A3E2575821A}" type="parTrans" cxnId="{F9407197-568B-4DB5-B868-CE137F60884E}">
      <dgm:prSet/>
      <dgm:spPr/>
      <dgm:t>
        <a:bodyPr/>
        <a:lstStyle/>
        <a:p>
          <a:endParaRPr lang="en-US"/>
        </a:p>
      </dgm:t>
    </dgm:pt>
    <dgm:pt modelId="{8B4082B0-5377-4CD2-9640-774D4F49D85C}" type="sibTrans" cxnId="{F9407197-568B-4DB5-B868-CE137F60884E}">
      <dgm:prSet/>
      <dgm:spPr/>
      <dgm:t>
        <a:bodyPr/>
        <a:lstStyle/>
        <a:p>
          <a:endParaRPr lang="en-US"/>
        </a:p>
      </dgm:t>
    </dgm:pt>
    <dgm:pt modelId="{861902E1-6E72-47D7-85B3-3EB9687C69D1}" type="pres">
      <dgm:prSet presAssocID="{F41C08C3-0B0D-4B57-BC2B-0BA2B6C2FA5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C09680-31AE-49D5-B5F3-0BA5723EFD10}" type="pres">
      <dgm:prSet presAssocID="{F41C08C3-0B0D-4B57-BC2B-0BA2B6C2FA59}" presName="cycle" presStyleCnt="0"/>
      <dgm:spPr/>
    </dgm:pt>
    <dgm:pt modelId="{6A4D80DD-75D2-4F19-9530-85A4584CE6C6}" type="pres">
      <dgm:prSet presAssocID="{897F4328-563D-42E9-9B58-97E0A6C0CE2E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B3588-DA3A-4DC3-A8DE-7DDA0CC8F693}" type="pres">
      <dgm:prSet presAssocID="{EC4B1626-4F06-415C-B900-6964D74A6989}" presName="sibTransFirstNode" presStyleLbl="bgShp" presStyleIdx="0" presStyleCnt="1" custAng="623888" custLinFactNeighborX="933" custLinFactNeighborY="-1926"/>
      <dgm:spPr/>
      <dgm:t>
        <a:bodyPr/>
        <a:lstStyle/>
        <a:p>
          <a:endParaRPr lang="en-US"/>
        </a:p>
      </dgm:t>
    </dgm:pt>
    <dgm:pt modelId="{9FFA9053-7581-4740-BE23-06008471B5AC}" type="pres">
      <dgm:prSet presAssocID="{4CC6B7D0-2A06-4EDF-9DC5-339BF5BED3B7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A5B017-F73B-42BB-892B-B3F5157637C3}" type="pres">
      <dgm:prSet presAssocID="{33D2C15C-56C6-4184-BD88-06170D8F6C14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EBA097-BB53-465F-9F6A-036734371907}" type="pres">
      <dgm:prSet presAssocID="{FC7A52A3-9075-4757-B8C0-B289AE0E5552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E99A6F-70BB-413A-AF0B-BE46A7ADFB51}" type="presOf" srcId="{F41C08C3-0B0D-4B57-BC2B-0BA2B6C2FA59}" destId="{861902E1-6E72-47D7-85B3-3EB9687C69D1}" srcOrd="0" destOrd="0" presId="urn:microsoft.com/office/officeart/2005/8/layout/cycle3"/>
    <dgm:cxn modelId="{DCB41812-BFE2-4034-BADB-CE94DD48C6CB}" type="presOf" srcId="{4CC6B7D0-2A06-4EDF-9DC5-339BF5BED3B7}" destId="{9FFA9053-7581-4740-BE23-06008471B5AC}" srcOrd="0" destOrd="0" presId="urn:microsoft.com/office/officeart/2005/8/layout/cycle3"/>
    <dgm:cxn modelId="{AB3F9674-496D-40AD-B2F6-94BE5BDAF051}" srcId="{F41C08C3-0B0D-4B57-BC2B-0BA2B6C2FA59}" destId="{4CC6B7D0-2A06-4EDF-9DC5-339BF5BED3B7}" srcOrd="1" destOrd="0" parTransId="{8C993BBE-B817-4A01-9811-F14053D70C5A}" sibTransId="{2619085C-C33A-48F5-BD1B-8B4711FE0116}"/>
    <dgm:cxn modelId="{24E2A9CA-4CE7-43D0-A8E7-47F946E4D622}" type="presOf" srcId="{EC4B1626-4F06-415C-B900-6964D74A6989}" destId="{B3EB3588-DA3A-4DC3-A8DE-7DDA0CC8F693}" srcOrd="0" destOrd="0" presId="urn:microsoft.com/office/officeart/2005/8/layout/cycle3"/>
    <dgm:cxn modelId="{F3A85297-B1B7-454D-9EAB-C807BB2C9AE2}" srcId="{F41C08C3-0B0D-4B57-BC2B-0BA2B6C2FA59}" destId="{33D2C15C-56C6-4184-BD88-06170D8F6C14}" srcOrd="2" destOrd="0" parTransId="{05C9C3E6-FF72-4AEA-8051-2ABD36E333A2}" sibTransId="{110E7F27-A8AC-499F-A096-C9367B014C53}"/>
    <dgm:cxn modelId="{C6430333-45C7-489D-9B60-3A5B711A30E7}" type="presOf" srcId="{897F4328-563D-42E9-9B58-97E0A6C0CE2E}" destId="{6A4D80DD-75D2-4F19-9530-85A4584CE6C6}" srcOrd="0" destOrd="0" presId="urn:microsoft.com/office/officeart/2005/8/layout/cycle3"/>
    <dgm:cxn modelId="{F9407197-568B-4DB5-B868-CE137F60884E}" srcId="{F41C08C3-0B0D-4B57-BC2B-0BA2B6C2FA59}" destId="{FC7A52A3-9075-4757-B8C0-B289AE0E5552}" srcOrd="3" destOrd="0" parTransId="{1900E317-AA35-464A-B709-5A3E2575821A}" sibTransId="{8B4082B0-5377-4CD2-9640-774D4F49D85C}"/>
    <dgm:cxn modelId="{691B21DD-3B97-4783-9C25-E730E9C77CDE}" srcId="{F41C08C3-0B0D-4B57-BC2B-0BA2B6C2FA59}" destId="{897F4328-563D-42E9-9B58-97E0A6C0CE2E}" srcOrd="0" destOrd="0" parTransId="{2314CDB2-1355-42F6-AFC8-8089DE792B6A}" sibTransId="{EC4B1626-4F06-415C-B900-6964D74A6989}"/>
    <dgm:cxn modelId="{45F97A30-2D9D-47E5-8024-E2C6439D2300}" type="presOf" srcId="{33D2C15C-56C6-4184-BD88-06170D8F6C14}" destId="{A2A5B017-F73B-42BB-892B-B3F5157637C3}" srcOrd="0" destOrd="0" presId="urn:microsoft.com/office/officeart/2005/8/layout/cycle3"/>
    <dgm:cxn modelId="{9405E53C-679D-4DCE-8604-D6C7433DD9D8}" type="presOf" srcId="{FC7A52A3-9075-4757-B8C0-B289AE0E5552}" destId="{27EBA097-BB53-465F-9F6A-036734371907}" srcOrd="0" destOrd="0" presId="urn:microsoft.com/office/officeart/2005/8/layout/cycle3"/>
    <dgm:cxn modelId="{A785D2DD-4322-40C5-987E-D54F6DD2C651}" type="presParOf" srcId="{861902E1-6E72-47D7-85B3-3EB9687C69D1}" destId="{9FC09680-31AE-49D5-B5F3-0BA5723EFD10}" srcOrd="0" destOrd="0" presId="urn:microsoft.com/office/officeart/2005/8/layout/cycle3"/>
    <dgm:cxn modelId="{4AD8D3E7-2088-4366-A110-B0833EB45F00}" type="presParOf" srcId="{9FC09680-31AE-49D5-B5F3-0BA5723EFD10}" destId="{6A4D80DD-75D2-4F19-9530-85A4584CE6C6}" srcOrd="0" destOrd="0" presId="urn:microsoft.com/office/officeart/2005/8/layout/cycle3"/>
    <dgm:cxn modelId="{C8A59353-D162-40B9-9BAA-74EA8FD3C6A1}" type="presParOf" srcId="{9FC09680-31AE-49D5-B5F3-0BA5723EFD10}" destId="{B3EB3588-DA3A-4DC3-A8DE-7DDA0CC8F693}" srcOrd="1" destOrd="0" presId="urn:microsoft.com/office/officeart/2005/8/layout/cycle3"/>
    <dgm:cxn modelId="{E09A88EE-7163-48E8-B10C-67BD113D21B7}" type="presParOf" srcId="{9FC09680-31AE-49D5-B5F3-0BA5723EFD10}" destId="{9FFA9053-7581-4740-BE23-06008471B5AC}" srcOrd="2" destOrd="0" presId="urn:microsoft.com/office/officeart/2005/8/layout/cycle3"/>
    <dgm:cxn modelId="{265764E3-2E53-4FAC-A30F-7AC25D8B14A7}" type="presParOf" srcId="{9FC09680-31AE-49D5-B5F3-0BA5723EFD10}" destId="{A2A5B017-F73B-42BB-892B-B3F5157637C3}" srcOrd="3" destOrd="0" presId="urn:microsoft.com/office/officeart/2005/8/layout/cycle3"/>
    <dgm:cxn modelId="{500DF722-576F-45C5-880D-38AC166C1058}" type="presParOf" srcId="{9FC09680-31AE-49D5-B5F3-0BA5723EFD10}" destId="{27EBA097-BB53-465F-9F6A-036734371907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1C08C3-0B0D-4B57-BC2B-0BA2B6C2FA59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7F4328-563D-42E9-9B58-97E0A6C0CE2E}">
      <dgm:prSet phldrT="[Text]"/>
      <dgm:spPr/>
      <dgm:t>
        <a:bodyPr/>
        <a:lstStyle/>
        <a:p>
          <a:r>
            <a:rPr lang="en-US" dirty="0" smtClean="0"/>
            <a:t>Student-Content</a:t>
          </a:r>
          <a:endParaRPr lang="en-US" dirty="0"/>
        </a:p>
      </dgm:t>
    </dgm:pt>
    <dgm:pt modelId="{2314CDB2-1355-42F6-AFC8-8089DE792B6A}" type="parTrans" cxnId="{691B21DD-3B97-4783-9C25-E730E9C77CDE}">
      <dgm:prSet/>
      <dgm:spPr/>
      <dgm:t>
        <a:bodyPr/>
        <a:lstStyle/>
        <a:p>
          <a:endParaRPr lang="en-US"/>
        </a:p>
      </dgm:t>
    </dgm:pt>
    <dgm:pt modelId="{EC4B1626-4F06-415C-B900-6964D74A6989}" type="sibTrans" cxnId="{691B21DD-3B97-4783-9C25-E730E9C77CDE}">
      <dgm:prSet/>
      <dgm:spPr/>
      <dgm:t>
        <a:bodyPr/>
        <a:lstStyle/>
        <a:p>
          <a:endParaRPr lang="en-US"/>
        </a:p>
      </dgm:t>
    </dgm:pt>
    <dgm:pt modelId="{4CC6B7D0-2A06-4EDF-9DC5-339BF5BED3B7}">
      <dgm:prSet phldrT="[Text]"/>
      <dgm:spPr/>
      <dgm:t>
        <a:bodyPr/>
        <a:lstStyle/>
        <a:p>
          <a:r>
            <a:rPr lang="en-US" dirty="0" smtClean="0"/>
            <a:t>Student-Student</a:t>
          </a:r>
          <a:endParaRPr lang="en-US" dirty="0"/>
        </a:p>
      </dgm:t>
    </dgm:pt>
    <dgm:pt modelId="{8C993BBE-B817-4A01-9811-F14053D70C5A}" type="parTrans" cxnId="{AB3F9674-496D-40AD-B2F6-94BE5BDAF051}">
      <dgm:prSet/>
      <dgm:spPr/>
      <dgm:t>
        <a:bodyPr/>
        <a:lstStyle/>
        <a:p>
          <a:endParaRPr lang="en-US"/>
        </a:p>
      </dgm:t>
    </dgm:pt>
    <dgm:pt modelId="{2619085C-C33A-48F5-BD1B-8B4711FE0116}" type="sibTrans" cxnId="{AB3F9674-496D-40AD-B2F6-94BE5BDAF051}">
      <dgm:prSet/>
      <dgm:spPr/>
      <dgm:t>
        <a:bodyPr/>
        <a:lstStyle/>
        <a:p>
          <a:endParaRPr lang="en-US"/>
        </a:p>
      </dgm:t>
    </dgm:pt>
    <dgm:pt modelId="{FC7A52A3-9075-4757-B8C0-B289AE0E5552}">
      <dgm:prSet phldrT="[Text]"/>
      <dgm:spPr/>
      <dgm:t>
        <a:bodyPr/>
        <a:lstStyle/>
        <a:p>
          <a:r>
            <a:rPr lang="en-US" dirty="0" smtClean="0"/>
            <a:t>Student-Professor</a:t>
          </a:r>
          <a:endParaRPr lang="en-US" dirty="0"/>
        </a:p>
      </dgm:t>
    </dgm:pt>
    <dgm:pt modelId="{1900E317-AA35-464A-B709-5A3E2575821A}" type="parTrans" cxnId="{F9407197-568B-4DB5-B868-CE137F60884E}">
      <dgm:prSet/>
      <dgm:spPr/>
      <dgm:t>
        <a:bodyPr/>
        <a:lstStyle/>
        <a:p>
          <a:endParaRPr lang="en-US"/>
        </a:p>
      </dgm:t>
    </dgm:pt>
    <dgm:pt modelId="{8B4082B0-5377-4CD2-9640-774D4F49D85C}" type="sibTrans" cxnId="{F9407197-568B-4DB5-B868-CE137F60884E}">
      <dgm:prSet/>
      <dgm:spPr/>
      <dgm:t>
        <a:bodyPr/>
        <a:lstStyle/>
        <a:p>
          <a:endParaRPr lang="en-US"/>
        </a:p>
      </dgm:t>
    </dgm:pt>
    <dgm:pt modelId="{861902E1-6E72-47D7-85B3-3EB9687C69D1}" type="pres">
      <dgm:prSet presAssocID="{F41C08C3-0B0D-4B57-BC2B-0BA2B6C2FA5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C09680-31AE-49D5-B5F3-0BA5723EFD10}" type="pres">
      <dgm:prSet presAssocID="{F41C08C3-0B0D-4B57-BC2B-0BA2B6C2FA59}" presName="cycle" presStyleCnt="0"/>
      <dgm:spPr/>
    </dgm:pt>
    <dgm:pt modelId="{6A4D80DD-75D2-4F19-9530-85A4584CE6C6}" type="pres">
      <dgm:prSet presAssocID="{897F4328-563D-42E9-9B58-97E0A6C0CE2E}" presName="nodeFirstNode" presStyleLbl="node1" presStyleIdx="0" presStyleCnt="3" custAng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B3588-DA3A-4DC3-A8DE-7DDA0CC8F693}" type="pres">
      <dgm:prSet presAssocID="{EC4B1626-4F06-415C-B900-6964D74A6989}" presName="sibTransFirstNode" presStyleLbl="bgShp" presStyleIdx="0" presStyleCnt="1" custAng="1517709" custLinFactNeighborX="-2721" custLinFactNeighborY="-1798"/>
      <dgm:spPr/>
      <dgm:t>
        <a:bodyPr/>
        <a:lstStyle/>
        <a:p>
          <a:endParaRPr lang="en-US"/>
        </a:p>
      </dgm:t>
    </dgm:pt>
    <dgm:pt modelId="{9FFA9053-7581-4740-BE23-06008471B5AC}" type="pres">
      <dgm:prSet presAssocID="{4CC6B7D0-2A06-4EDF-9DC5-339BF5BED3B7}" presName="nodeFollowingNodes" presStyleLbl="node1" presStyleIdx="1" presStyleCnt="3" custRadScaleRad="106340" custRadScaleInc="-244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EBA097-BB53-465F-9F6A-036734371907}" type="pres">
      <dgm:prSet presAssocID="{FC7A52A3-9075-4757-B8C0-B289AE0E5552}" presName="nodeFollowingNodes" presStyleLbl="node1" presStyleIdx="2" presStyleCnt="3" custAng="0" custRadScaleRad="108539" custRadScaleInc="246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3F9674-496D-40AD-B2F6-94BE5BDAF051}" srcId="{F41C08C3-0B0D-4B57-BC2B-0BA2B6C2FA59}" destId="{4CC6B7D0-2A06-4EDF-9DC5-339BF5BED3B7}" srcOrd="1" destOrd="0" parTransId="{8C993BBE-B817-4A01-9811-F14053D70C5A}" sibTransId="{2619085C-C33A-48F5-BD1B-8B4711FE0116}"/>
    <dgm:cxn modelId="{72E755BA-4D5E-4D84-A8E1-3AC88BC127B1}" type="presOf" srcId="{4CC6B7D0-2A06-4EDF-9DC5-339BF5BED3B7}" destId="{9FFA9053-7581-4740-BE23-06008471B5AC}" srcOrd="0" destOrd="0" presId="urn:microsoft.com/office/officeart/2005/8/layout/cycle3"/>
    <dgm:cxn modelId="{F9407197-568B-4DB5-B868-CE137F60884E}" srcId="{F41C08C3-0B0D-4B57-BC2B-0BA2B6C2FA59}" destId="{FC7A52A3-9075-4757-B8C0-B289AE0E5552}" srcOrd="2" destOrd="0" parTransId="{1900E317-AA35-464A-B709-5A3E2575821A}" sibTransId="{8B4082B0-5377-4CD2-9640-774D4F49D85C}"/>
    <dgm:cxn modelId="{691B21DD-3B97-4783-9C25-E730E9C77CDE}" srcId="{F41C08C3-0B0D-4B57-BC2B-0BA2B6C2FA59}" destId="{897F4328-563D-42E9-9B58-97E0A6C0CE2E}" srcOrd="0" destOrd="0" parTransId="{2314CDB2-1355-42F6-AFC8-8089DE792B6A}" sibTransId="{EC4B1626-4F06-415C-B900-6964D74A6989}"/>
    <dgm:cxn modelId="{5C8498C0-6F94-477A-93CF-5FAE5E7EEF91}" type="presOf" srcId="{EC4B1626-4F06-415C-B900-6964D74A6989}" destId="{B3EB3588-DA3A-4DC3-A8DE-7DDA0CC8F693}" srcOrd="0" destOrd="0" presId="urn:microsoft.com/office/officeart/2005/8/layout/cycle3"/>
    <dgm:cxn modelId="{31F8AAA0-47DA-4C2E-87CF-70D23E87600F}" type="presOf" srcId="{897F4328-563D-42E9-9B58-97E0A6C0CE2E}" destId="{6A4D80DD-75D2-4F19-9530-85A4584CE6C6}" srcOrd="0" destOrd="0" presId="urn:microsoft.com/office/officeart/2005/8/layout/cycle3"/>
    <dgm:cxn modelId="{C5997C2B-CAC2-467E-81C9-77989D0C4784}" type="presOf" srcId="{FC7A52A3-9075-4757-B8C0-B289AE0E5552}" destId="{27EBA097-BB53-465F-9F6A-036734371907}" srcOrd="0" destOrd="0" presId="urn:microsoft.com/office/officeart/2005/8/layout/cycle3"/>
    <dgm:cxn modelId="{CA4A6C64-8FF2-4C79-843D-41355E5AF6B1}" type="presOf" srcId="{F41C08C3-0B0D-4B57-BC2B-0BA2B6C2FA59}" destId="{861902E1-6E72-47D7-85B3-3EB9687C69D1}" srcOrd="0" destOrd="0" presId="urn:microsoft.com/office/officeart/2005/8/layout/cycle3"/>
    <dgm:cxn modelId="{3551A99E-170E-47BB-80B0-843480D96A1E}" type="presParOf" srcId="{861902E1-6E72-47D7-85B3-3EB9687C69D1}" destId="{9FC09680-31AE-49D5-B5F3-0BA5723EFD10}" srcOrd="0" destOrd="0" presId="urn:microsoft.com/office/officeart/2005/8/layout/cycle3"/>
    <dgm:cxn modelId="{1BBE67E0-5D36-4279-B47D-4233A299EA30}" type="presParOf" srcId="{9FC09680-31AE-49D5-B5F3-0BA5723EFD10}" destId="{6A4D80DD-75D2-4F19-9530-85A4584CE6C6}" srcOrd="0" destOrd="0" presId="urn:microsoft.com/office/officeart/2005/8/layout/cycle3"/>
    <dgm:cxn modelId="{F4729C13-98CD-4E74-8123-C32EED77F2F8}" type="presParOf" srcId="{9FC09680-31AE-49D5-B5F3-0BA5723EFD10}" destId="{B3EB3588-DA3A-4DC3-A8DE-7DDA0CC8F693}" srcOrd="1" destOrd="0" presId="urn:microsoft.com/office/officeart/2005/8/layout/cycle3"/>
    <dgm:cxn modelId="{73209B68-C1FF-46D9-8A45-D513D4E862F9}" type="presParOf" srcId="{9FC09680-31AE-49D5-B5F3-0BA5723EFD10}" destId="{9FFA9053-7581-4740-BE23-06008471B5AC}" srcOrd="2" destOrd="0" presId="urn:microsoft.com/office/officeart/2005/8/layout/cycle3"/>
    <dgm:cxn modelId="{0CDFA813-F6D5-4E8D-9F8E-881742A3DBE6}" type="presParOf" srcId="{9FC09680-31AE-49D5-B5F3-0BA5723EFD10}" destId="{27EBA097-BB53-465F-9F6A-036734371907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16838-D159-4D83-AE97-87C5552B2E3F}">
      <dsp:nvSpPr>
        <dsp:cNvPr id="0" name=""/>
        <dsp:cNvSpPr/>
      </dsp:nvSpPr>
      <dsp:spPr>
        <a:xfrm>
          <a:off x="2205" y="736279"/>
          <a:ext cx="3407568" cy="13630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29210" rIns="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Greater </a:t>
          </a:r>
          <a:endParaRPr lang="en-US" sz="4600" kern="1200" dirty="0"/>
        </a:p>
      </dsp:txBody>
      <dsp:txXfrm>
        <a:off x="683719" y="736279"/>
        <a:ext cx="2044541" cy="1363027"/>
      </dsp:txXfrm>
    </dsp:sp>
    <dsp:sp modelId="{823AD204-EAF7-4818-9AA0-EBF8918927C7}">
      <dsp:nvSpPr>
        <dsp:cNvPr id="0" name=""/>
        <dsp:cNvSpPr/>
      </dsp:nvSpPr>
      <dsp:spPr>
        <a:xfrm>
          <a:off x="2966790" y="852136"/>
          <a:ext cx="2828282" cy="1131312"/>
        </a:xfrm>
        <a:prstGeom prst="chevron">
          <a:avLst/>
        </a:prstGeom>
        <a:solidFill>
          <a:schemeClr val="bg2">
            <a:lumMod val="75000"/>
            <a:alpha val="90000"/>
          </a:schemeClr>
        </a:solidFill>
        <a:ln w="25400" cap="flat" cmpd="sng" algn="ctr">
          <a:solidFill>
            <a:schemeClr val="bg2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Transactional </a:t>
          </a:r>
          <a:endParaRPr lang="en-US" sz="2100" kern="1200" dirty="0"/>
        </a:p>
      </dsp:txBody>
      <dsp:txXfrm>
        <a:off x="3532446" y="852136"/>
        <a:ext cx="1696970" cy="1131312"/>
      </dsp:txXfrm>
    </dsp:sp>
    <dsp:sp modelId="{9E9FC413-B92E-4E90-9F8E-52400B412D06}">
      <dsp:nvSpPr>
        <dsp:cNvPr id="0" name=""/>
        <dsp:cNvSpPr/>
      </dsp:nvSpPr>
      <dsp:spPr>
        <a:xfrm>
          <a:off x="5399112" y="852136"/>
          <a:ext cx="2828282" cy="113131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Distance</a:t>
          </a:r>
          <a:endParaRPr lang="en-US" sz="2100" kern="1200" dirty="0"/>
        </a:p>
      </dsp:txBody>
      <dsp:txXfrm>
        <a:off x="5964768" y="852136"/>
        <a:ext cx="1696970" cy="1131312"/>
      </dsp:txXfrm>
    </dsp:sp>
    <dsp:sp modelId="{A680DE0C-375B-46DC-9B14-2583A636F5FA}">
      <dsp:nvSpPr>
        <dsp:cNvPr id="0" name=""/>
        <dsp:cNvSpPr/>
      </dsp:nvSpPr>
      <dsp:spPr>
        <a:xfrm>
          <a:off x="2205" y="2290130"/>
          <a:ext cx="3407568" cy="13630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29210" rIns="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More Learner</a:t>
          </a:r>
          <a:endParaRPr lang="en-US" sz="4600" kern="1200" dirty="0"/>
        </a:p>
      </dsp:txBody>
      <dsp:txXfrm>
        <a:off x="683719" y="2290130"/>
        <a:ext cx="2044541" cy="1363027"/>
      </dsp:txXfrm>
    </dsp:sp>
    <dsp:sp modelId="{9204994B-AE20-41FC-AEBB-6F420C59368F}">
      <dsp:nvSpPr>
        <dsp:cNvPr id="0" name=""/>
        <dsp:cNvSpPr/>
      </dsp:nvSpPr>
      <dsp:spPr>
        <a:xfrm>
          <a:off x="2966790" y="2405987"/>
          <a:ext cx="2828282" cy="1131312"/>
        </a:xfrm>
        <a:prstGeom prst="chevron">
          <a:avLst/>
        </a:prstGeom>
        <a:solidFill>
          <a:schemeClr val="bg2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Responsibility </a:t>
          </a:r>
          <a:endParaRPr lang="en-US" sz="2100" kern="1200" dirty="0"/>
        </a:p>
      </dsp:txBody>
      <dsp:txXfrm>
        <a:off x="3532446" y="2405987"/>
        <a:ext cx="1696970" cy="1131312"/>
      </dsp:txXfrm>
    </dsp:sp>
    <dsp:sp modelId="{AFBFD8BE-774F-4565-B05D-5D0096E99C59}">
      <dsp:nvSpPr>
        <dsp:cNvPr id="0" name=""/>
        <dsp:cNvSpPr/>
      </dsp:nvSpPr>
      <dsp:spPr>
        <a:xfrm>
          <a:off x="5399112" y="2405987"/>
          <a:ext cx="2828282" cy="113131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Required</a:t>
          </a:r>
          <a:endParaRPr lang="en-US" sz="2100" kern="1200" dirty="0"/>
        </a:p>
      </dsp:txBody>
      <dsp:txXfrm>
        <a:off x="5964768" y="2405987"/>
        <a:ext cx="1696970" cy="1131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B3588-DA3A-4DC3-A8DE-7DDA0CC8F693}">
      <dsp:nvSpPr>
        <dsp:cNvPr id="0" name=""/>
        <dsp:cNvSpPr/>
      </dsp:nvSpPr>
      <dsp:spPr>
        <a:xfrm rot="623888">
          <a:off x="2057402" y="-182551"/>
          <a:ext cx="4193036" cy="4193036"/>
        </a:xfrm>
        <a:prstGeom prst="circularArrow">
          <a:avLst>
            <a:gd name="adj1" fmla="val 4668"/>
            <a:gd name="adj2" fmla="val 272909"/>
            <a:gd name="adj3" fmla="val 12887074"/>
            <a:gd name="adj4" fmla="val 17992981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4D80DD-75D2-4F19-9530-85A4584CE6C6}">
      <dsp:nvSpPr>
        <dsp:cNvPr id="0" name=""/>
        <dsp:cNvSpPr/>
      </dsp:nvSpPr>
      <dsp:spPr>
        <a:xfrm>
          <a:off x="2738511" y="995"/>
          <a:ext cx="2752576" cy="13762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Student-Content</a:t>
          </a:r>
          <a:endParaRPr lang="en-US" sz="3400" kern="1200" dirty="0"/>
        </a:p>
      </dsp:txBody>
      <dsp:txXfrm>
        <a:off x="2805696" y="68180"/>
        <a:ext cx="2618206" cy="1241918"/>
      </dsp:txXfrm>
    </dsp:sp>
    <dsp:sp modelId="{9FFA9053-7581-4740-BE23-06008471B5AC}">
      <dsp:nvSpPr>
        <dsp:cNvPr id="0" name=""/>
        <dsp:cNvSpPr/>
      </dsp:nvSpPr>
      <dsp:spPr>
        <a:xfrm>
          <a:off x="4244090" y="1506574"/>
          <a:ext cx="2752576" cy="13762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Student-Student</a:t>
          </a:r>
          <a:endParaRPr lang="en-US" sz="3400" kern="1200" dirty="0"/>
        </a:p>
      </dsp:txBody>
      <dsp:txXfrm>
        <a:off x="4311275" y="1573759"/>
        <a:ext cx="2618206" cy="1241918"/>
      </dsp:txXfrm>
    </dsp:sp>
    <dsp:sp modelId="{A2A5B017-F73B-42BB-892B-B3F5157637C3}">
      <dsp:nvSpPr>
        <dsp:cNvPr id="0" name=""/>
        <dsp:cNvSpPr/>
      </dsp:nvSpPr>
      <dsp:spPr>
        <a:xfrm>
          <a:off x="2738511" y="3012153"/>
          <a:ext cx="2752576" cy="13762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Student-Interface</a:t>
          </a:r>
          <a:endParaRPr lang="en-US" sz="3400" kern="1200" dirty="0"/>
        </a:p>
      </dsp:txBody>
      <dsp:txXfrm>
        <a:off x="2805696" y="3079338"/>
        <a:ext cx="2618206" cy="1241918"/>
      </dsp:txXfrm>
    </dsp:sp>
    <dsp:sp modelId="{27EBA097-BB53-465F-9F6A-036734371907}">
      <dsp:nvSpPr>
        <dsp:cNvPr id="0" name=""/>
        <dsp:cNvSpPr/>
      </dsp:nvSpPr>
      <dsp:spPr>
        <a:xfrm>
          <a:off x="1232933" y="1506574"/>
          <a:ext cx="2752576" cy="13762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Student-Professor</a:t>
          </a:r>
          <a:endParaRPr lang="en-US" sz="3400" kern="1200" dirty="0"/>
        </a:p>
      </dsp:txBody>
      <dsp:txXfrm>
        <a:off x="1300118" y="1573759"/>
        <a:ext cx="2618206" cy="12419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B3588-DA3A-4DC3-A8DE-7DDA0CC8F693}">
      <dsp:nvSpPr>
        <dsp:cNvPr id="0" name=""/>
        <dsp:cNvSpPr/>
      </dsp:nvSpPr>
      <dsp:spPr>
        <a:xfrm rot="1517709">
          <a:off x="1828818" y="-334950"/>
          <a:ext cx="4335998" cy="4335998"/>
        </a:xfrm>
        <a:prstGeom prst="circularArrow">
          <a:avLst>
            <a:gd name="adj1" fmla="val 5689"/>
            <a:gd name="adj2" fmla="val 340510"/>
            <a:gd name="adj3" fmla="val 12371884"/>
            <a:gd name="adj4" fmla="val 18305524"/>
            <a:gd name="adj5" fmla="val 5908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4D80DD-75D2-4F19-9530-85A4584CE6C6}">
      <dsp:nvSpPr>
        <dsp:cNvPr id="0" name=""/>
        <dsp:cNvSpPr/>
      </dsp:nvSpPr>
      <dsp:spPr>
        <a:xfrm>
          <a:off x="2573759" y="1003"/>
          <a:ext cx="3082081" cy="1541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Student-Content</a:t>
          </a:r>
          <a:endParaRPr lang="en-US" sz="3900" kern="1200" dirty="0"/>
        </a:p>
      </dsp:txBody>
      <dsp:txXfrm>
        <a:off x="2648986" y="76230"/>
        <a:ext cx="2931627" cy="1390586"/>
      </dsp:txXfrm>
    </dsp:sp>
    <dsp:sp modelId="{9FFA9053-7581-4740-BE23-06008471B5AC}">
      <dsp:nvSpPr>
        <dsp:cNvPr id="0" name=""/>
        <dsp:cNvSpPr/>
      </dsp:nvSpPr>
      <dsp:spPr>
        <a:xfrm>
          <a:off x="4571992" y="2179635"/>
          <a:ext cx="3082081" cy="1541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Student-Student</a:t>
          </a:r>
          <a:endParaRPr lang="en-US" sz="3900" kern="1200" dirty="0"/>
        </a:p>
      </dsp:txBody>
      <dsp:txXfrm>
        <a:off x="4647219" y="2254862"/>
        <a:ext cx="2931627" cy="1390586"/>
      </dsp:txXfrm>
    </dsp:sp>
    <dsp:sp modelId="{27EBA097-BB53-465F-9F6A-036734371907}">
      <dsp:nvSpPr>
        <dsp:cNvPr id="0" name=""/>
        <dsp:cNvSpPr/>
      </dsp:nvSpPr>
      <dsp:spPr>
        <a:xfrm>
          <a:off x="533397" y="2179647"/>
          <a:ext cx="3082081" cy="1541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Student-Professor</a:t>
          </a:r>
          <a:endParaRPr lang="en-US" sz="3900" kern="1200" dirty="0"/>
        </a:p>
      </dsp:txBody>
      <dsp:txXfrm>
        <a:off x="608624" y="2254874"/>
        <a:ext cx="2931627" cy="1390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AAE70-8892-499B-A31B-A7F3FF5F03F3}" type="datetimeFigureOut">
              <a:rPr lang="en-US" smtClean="0"/>
              <a:t>6/25/2013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EEF5B-4F50-4796-B89A-37EC1FBCD8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76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EEF5B-4F50-4796-B89A-37EC1FBCD88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012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EEF5B-4F50-4796-B89A-37EC1FBCD88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536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EEF5B-4F50-4796-B89A-37EC1FBCD88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536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EEF5B-4F50-4796-B89A-37EC1FBCD88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57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EEF5B-4F50-4796-B89A-37EC1FBCD88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57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EEF5B-4F50-4796-B89A-37EC1FBCD88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57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EEF5B-4F50-4796-B89A-37EC1FBCD88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57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EEF5B-4F50-4796-B89A-37EC1FBCD88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57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EEF5B-4F50-4796-B89A-37EC1FBCD88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57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EEF5B-4F50-4796-B89A-37EC1FBCD88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574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EEF5B-4F50-4796-B89A-37EC1FBCD88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256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EEF5B-4F50-4796-B89A-37EC1FBCD88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1216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EEF5B-4F50-4796-B89A-37EC1FBCD88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5362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EEF5B-4F50-4796-B89A-37EC1FBCD88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2567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EEF5B-4F50-4796-B89A-37EC1FBCD88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574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EEF5B-4F50-4796-B89A-37EC1FBCD88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574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EEF5B-4F50-4796-B89A-37EC1FBCD88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574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EEF5B-4F50-4796-B89A-37EC1FBCD88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574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EEF5B-4F50-4796-B89A-37EC1FBCD88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574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EEF5B-4F50-4796-B89A-37EC1FBCD88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574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EEF5B-4F50-4796-B89A-37EC1FBCD88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574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EEF5B-4F50-4796-B89A-37EC1FBCD881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256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EEF5B-4F50-4796-B89A-37EC1FBCD88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1216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EEF5B-4F50-4796-B89A-37EC1FBCD881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4461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EEF5B-4F50-4796-B89A-37EC1FBCD881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808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EEF5B-4F50-4796-B89A-37EC1FBCD881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0360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EEF5B-4F50-4796-B89A-37EC1FBCD881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0110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EEF5B-4F50-4796-B89A-37EC1FBCD881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5985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EEF5B-4F50-4796-B89A-37EC1FBCD881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172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EEF5B-4F50-4796-B89A-37EC1FBCD881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172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EEF5B-4F50-4796-B89A-37EC1FBCD881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172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EEF5B-4F50-4796-B89A-37EC1FBCD881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1048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EEF5B-4F50-4796-B89A-37EC1FBCD881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908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EEF5B-4F50-4796-B89A-37EC1FBCD88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5162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EEF5B-4F50-4796-B89A-37EC1FBCD881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9089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EEF5B-4F50-4796-B89A-37EC1FBCD881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2311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EEF5B-4F50-4796-B89A-37EC1FBCD881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231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EEF5B-4F50-4796-B89A-37EC1FBCD88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795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EEF5B-4F50-4796-B89A-37EC1FBCD88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220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EEF5B-4F50-4796-B89A-37EC1FBCD88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536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EEF5B-4F50-4796-B89A-37EC1FBCD88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536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EEF5B-4F50-4796-B89A-37EC1FBCD88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536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7BAF-BDBA-48E6-A81C-CE4D642E786B}" type="datetime1">
              <a:rPr lang="en-US" smtClean="0"/>
              <a:t>6/25/2013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Center for Computer-Assisted Legal Instruction 2013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FB00-D280-4787-BA1E-2E1231AF9A5C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76CC-E414-4074-B9F2-4E60735E96CB}" type="datetime1">
              <a:rPr lang="en-US" smtClean="0"/>
              <a:t>6/25/2013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Center for Computer-Assisted Legal Instruction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FB00-D280-4787-BA1E-2E1231AF9A5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1F6E-162F-4493-B154-7CC9F4A2EBED}" type="datetime1">
              <a:rPr lang="en-US" smtClean="0"/>
              <a:t>6/25/2013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Center for Computer-Assisted Legal Instruction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FB00-D280-4787-BA1E-2E1231AF9A5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4FF9-BBCD-4074-9810-8F86F8DD23AB}" type="datetime1">
              <a:rPr lang="en-US" smtClean="0"/>
              <a:t>6/25/2013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Center for Computer-Assisted Legal Instruction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FB00-D280-4787-BA1E-2E1231AF9A5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2641-64EC-4D3B-97BF-414B8734329F}" type="datetime1">
              <a:rPr lang="en-US" smtClean="0"/>
              <a:t>6/25/2013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Center for Computer-Assisted Legal Instruction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FB00-D280-4787-BA1E-2E1231AF9A5C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79A50-EC00-41CF-AE3C-DEA35B42A8E2}" type="datetime1">
              <a:rPr lang="en-US" smtClean="0"/>
              <a:t>6/25/2013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Center for Computer-Assisted Legal Instruction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FB00-D280-4787-BA1E-2E1231AF9A5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1F20-3EB0-4E01-875E-23D840FE2C27}" type="datetime1">
              <a:rPr lang="en-US" smtClean="0"/>
              <a:t>6/25/2013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Center for Computer-Assisted Legal Instruction 2013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FB00-D280-4787-BA1E-2E1231AF9A5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A4CB-6C1C-446A-AF64-4D3F7C16685D}" type="datetime1">
              <a:rPr lang="en-US" smtClean="0"/>
              <a:t>6/25/2013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Center for Computer-Assisted Legal Instruction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FB00-D280-4787-BA1E-2E1231AF9A5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B79E-C5AC-486C-8073-30E3D01A6359}" type="datetime1">
              <a:rPr lang="en-US" smtClean="0"/>
              <a:t>6/25/2013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Center for Computer-Assisted Legal Instruction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FB00-D280-4787-BA1E-2E1231AF9A5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2FE4-2713-456B-BFE6-C212BD0EDB54}" type="datetime1">
              <a:rPr lang="en-US" smtClean="0"/>
              <a:t>6/25/2013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Center for Computer-Assisted Legal Instruction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FB00-D280-4787-BA1E-2E1231AF9A5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6CDC-9189-41E5-A664-6EAC4D9E4FE2}" type="datetime1">
              <a:rPr lang="en-US" smtClean="0"/>
              <a:t>6/25/2013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Center for Computer-Assisted Legal Instruction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E73FB00-D280-4787-BA1E-2E1231AF9A5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9D5179-B1DB-48DC-A1F1-2A5E531702C1}" type="datetime1">
              <a:rPr lang="en-US" smtClean="0"/>
              <a:t>6/25/2013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Center for Computer-Assisted Legal Instruction 2013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73FB00-D280-4787-BA1E-2E1231AF9A5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arthobservatory.nasa.gov/IOTD/view.php?id=885" TargetMode="External"/><Relationship Id="rId4" Type="http://schemas.openxmlformats.org/officeDocument/2006/relationships/image" Target="../media/image11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How to Create a Distance Education Course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438400"/>
            <a:ext cx="7848600" cy="3810000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n-US" sz="5100" dirty="0" smtClean="0">
                <a:solidFill>
                  <a:schemeClr val="tx1"/>
                </a:solidFill>
              </a:rPr>
              <a:t>Deb Quentel</a:t>
            </a:r>
          </a:p>
          <a:p>
            <a:pPr algn="l"/>
            <a:r>
              <a:rPr lang="en-US" sz="5100" dirty="0" smtClean="0">
                <a:solidFill>
                  <a:schemeClr val="tx1"/>
                </a:solidFill>
              </a:rPr>
              <a:t>Director of Curriculum Development &amp; General Counsel</a:t>
            </a:r>
          </a:p>
          <a:p>
            <a:pPr algn="l"/>
            <a:r>
              <a:rPr lang="en-US" sz="5100" dirty="0" smtClean="0">
                <a:solidFill>
                  <a:schemeClr val="tx1"/>
                </a:solidFill>
              </a:rPr>
              <a:t>CALI</a:t>
            </a:r>
          </a:p>
          <a:p>
            <a:endParaRPr lang="en-US" sz="5100" dirty="0">
              <a:solidFill>
                <a:schemeClr val="tx1"/>
              </a:solidFill>
            </a:endParaRPr>
          </a:p>
          <a:p>
            <a:endParaRPr lang="en-US" sz="5100" dirty="0" smtClean="0">
              <a:solidFill>
                <a:schemeClr val="tx1"/>
              </a:solidFill>
            </a:endParaRPr>
          </a:p>
          <a:p>
            <a:pPr algn="l"/>
            <a:r>
              <a:rPr lang="en-US" sz="51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5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Email: dquentel@cali.org</a:t>
            </a:r>
          </a:p>
          <a:p>
            <a:pPr algn="l"/>
            <a:r>
              <a:rPr lang="en-US" sz="5100" dirty="0" smtClean="0">
                <a:solidFill>
                  <a:schemeClr val="tx1"/>
                </a:solidFill>
              </a:rPr>
              <a:t>Twitter: @DebQuentel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CALI Conference for Law School Computing®  June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13, 2013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56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Implementing the Planning Process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ADDIE</a:t>
            </a:r>
          </a:p>
          <a:p>
            <a:pPr lvl="1"/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Development</a:t>
            </a:r>
          </a:p>
          <a:p>
            <a:pPr lvl="1"/>
            <a:r>
              <a:rPr lang="en-US" dirty="0" smtClean="0"/>
              <a:t>Implement</a:t>
            </a:r>
          </a:p>
          <a:p>
            <a:pPr lvl="1"/>
            <a:r>
              <a:rPr lang="en-US" dirty="0" smtClean="0"/>
              <a:t>Evaluate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1"/>
            <a:ext cx="1633537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31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Implementing the Planning Process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ADDIE – a example of the Analysis phase</a:t>
            </a:r>
          </a:p>
          <a:p>
            <a:pPr lvl="1"/>
            <a:r>
              <a:rPr lang="en-US" dirty="0" smtClean="0"/>
              <a:t>Design of the course</a:t>
            </a:r>
          </a:p>
          <a:p>
            <a:pPr lvl="1"/>
            <a:r>
              <a:rPr lang="en-US" dirty="0" smtClean="0"/>
              <a:t>Audience</a:t>
            </a:r>
          </a:p>
          <a:p>
            <a:pPr lvl="1"/>
            <a:r>
              <a:rPr lang="en-US" dirty="0" smtClean="0"/>
              <a:t>Goal</a:t>
            </a:r>
          </a:p>
          <a:p>
            <a:pPr lvl="1"/>
            <a:r>
              <a:rPr lang="en-US" dirty="0" smtClean="0"/>
              <a:t>Objectives</a:t>
            </a:r>
          </a:p>
          <a:p>
            <a:pPr lvl="1"/>
            <a:r>
              <a:rPr lang="en-US" dirty="0" smtClean="0"/>
              <a:t>Identify Content</a:t>
            </a:r>
          </a:p>
          <a:p>
            <a:pPr lvl="1"/>
            <a:r>
              <a:rPr lang="en-US" dirty="0" smtClean="0"/>
              <a:t>Instructional Strategies</a:t>
            </a:r>
          </a:p>
          <a:p>
            <a:pPr lvl="1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1"/>
            <a:ext cx="1633537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86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" y="6096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Merrill’s First Principles of Instruction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Task-Problem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Activation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Demonstration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Application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Integration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1"/>
            <a:ext cx="1633537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39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Merrill to Determine Whether a Work is in the Public Domain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Problem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Set the stage for the problem, and 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Define it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1"/>
            <a:ext cx="1633537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29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Merrill to Determine Whether a Work is in the Public Domain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88620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1. Task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1"/>
            <a:ext cx="1633537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54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Merrill to Determine Whether a Work is in the Public Domain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88620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2. Activation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1"/>
            <a:ext cx="1633537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9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Merrill to Determine Whether a Work is in the Public Domain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88620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3. Demonstration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1"/>
            <a:ext cx="1633537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25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Merrill to Determine Whether a Work is in the Public Domain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88620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4. Application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1"/>
            <a:ext cx="1633537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71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Merrill to Determine Whether a Work is in the Public Domain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88620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5. Integration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1"/>
            <a:ext cx="1633537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11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Gagne Nine Events of Instruction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Gain Attention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Inform Learners of Objectives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Stimulate recall of prior </a:t>
            </a:r>
            <a:r>
              <a:rPr lang="en-US" dirty="0" smtClean="0"/>
              <a:t>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Present the Content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Providing “learning guidance”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Elicit performance (practice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Provide Feedback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Assess Performance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Enhance retention and transfer to the job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1"/>
            <a:ext cx="1633537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55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this Topic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am passionate about it. </a:t>
            </a:r>
          </a:p>
          <a:p>
            <a:endParaRPr lang="en-US" dirty="0" smtClean="0"/>
          </a:p>
          <a:p>
            <a:r>
              <a:rPr lang="en-US" dirty="0" smtClean="0"/>
              <a:t>Experience with online classes</a:t>
            </a:r>
          </a:p>
          <a:p>
            <a:endParaRPr lang="en-US" dirty="0" smtClean="0"/>
          </a:p>
          <a:p>
            <a:r>
              <a:rPr lang="en-US" dirty="0" smtClean="0"/>
              <a:t>Topic of growing importance in law school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1"/>
            <a:ext cx="1633537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06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 Does this Planning and Development?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8325"/>
            <a:ext cx="8229600" cy="4389120"/>
          </a:xfrm>
        </p:spPr>
        <p:txBody>
          <a:bodyPr/>
          <a:lstStyle/>
          <a:p>
            <a:r>
              <a:rPr lang="en-US" dirty="0" smtClean="0"/>
              <a:t>Single faculty member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Author-editor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Course team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1"/>
            <a:ext cx="1633537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21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Lights, Camera, Action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 alone won’t satisfy the ABA Standard 306</a:t>
            </a:r>
          </a:p>
          <a:p>
            <a:endParaRPr lang="en-US" dirty="0" smtClean="0"/>
          </a:p>
          <a:p>
            <a:r>
              <a:rPr lang="en-US" dirty="0" smtClean="0"/>
              <a:t>Video alone lacks </a:t>
            </a:r>
          </a:p>
          <a:p>
            <a:pPr lvl="2"/>
            <a:r>
              <a:rPr lang="en-US" dirty="0" smtClean="0"/>
              <a:t>“ample </a:t>
            </a:r>
            <a:r>
              <a:rPr lang="en-US" dirty="0"/>
              <a:t>interaction with the instructor </a:t>
            </a:r>
            <a:endParaRPr lang="en-US" dirty="0" smtClean="0"/>
          </a:p>
          <a:p>
            <a:pPr lvl="2"/>
            <a:r>
              <a:rPr lang="en-US" dirty="0" smtClean="0"/>
              <a:t>and </a:t>
            </a:r>
            <a:r>
              <a:rPr lang="en-US" dirty="0"/>
              <a:t>other students </a:t>
            </a:r>
            <a:endParaRPr lang="en-US" dirty="0" smtClean="0"/>
          </a:p>
          <a:p>
            <a:pPr lvl="2"/>
            <a:r>
              <a:rPr lang="en-US" dirty="0" smtClean="0"/>
              <a:t>both </a:t>
            </a:r>
            <a:r>
              <a:rPr lang="en-US" dirty="0"/>
              <a:t>inside and outside the formal </a:t>
            </a:r>
            <a:r>
              <a:rPr lang="en-US" dirty="0" smtClean="0"/>
              <a:t>structure”</a:t>
            </a:r>
          </a:p>
          <a:p>
            <a:pPr lvl="3"/>
            <a:r>
              <a:rPr lang="en-US" dirty="0" smtClean="0"/>
              <a:t>ABA Standard 306 (c)(1)	</a:t>
            </a:r>
          </a:p>
          <a:p>
            <a:pPr lvl="2"/>
            <a:r>
              <a:rPr lang="en-US" dirty="0" smtClean="0"/>
              <a:t>“ample </a:t>
            </a:r>
            <a:r>
              <a:rPr lang="en-US" dirty="0"/>
              <a:t>monitoring of student effort and </a:t>
            </a:r>
            <a:r>
              <a:rPr lang="en-US" dirty="0" smtClean="0"/>
              <a:t>accomplishment </a:t>
            </a:r>
            <a:r>
              <a:rPr lang="en-US" dirty="0"/>
              <a:t>as the course </a:t>
            </a:r>
            <a:r>
              <a:rPr lang="en-US" dirty="0" smtClean="0"/>
              <a:t>progresses</a:t>
            </a:r>
          </a:p>
          <a:p>
            <a:pPr lvl="3"/>
            <a:r>
              <a:rPr lang="en-US" dirty="0" smtClean="0"/>
              <a:t>ABA Standard 306(c)(2)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1"/>
            <a:ext cx="1633537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40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Distance Education Past &amp; Future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distance learning courses were based on instructivist approach to teaching</a:t>
            </a:r>
          </a:p>
          <a:p>
            <a:endParaRPr lang="en-US" dirty="0"/>
          </a:p>
          <a:p>
            <a:r>
              <a:rPr lang="en-US" dirty="0" smtClean="0"/>
              <a:t>Trend is towards…. 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Constructivist Theory – learner centered and collaborative 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1"/>
            <a:ext cx="1633537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52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we Construct an Effective Distance Education Course for our Students?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4290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Transactional </a:t>
            </a:r>
            <a:r>
              <a:rPr lang="en-US" dirty="0" smtClean="0"/>
              <a:t>Distance</a:t>
            </a:r>
          </a:p>
          <a:p>
            <a:pPr lvl="1"/>
            <a:r>
              <a:rPr lang="en-US" dirty="0" smtClean="0"/>
              <a:t>Dialogue</a:t>
            </a:r>
          </a:p>
          <a:p>
            <a:pPr lvl="1"/>
            <a:r>
              <a:rPr lang="en-US" dirty="0" smtClean="0"/>
              <a:t>Structure</a:t>
            </a:r>
          </a:p>
          <a:p>
            <a:pPr lvl="1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1"/>
            <a:ext cx="1633537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31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do we care about Transactional Distance?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1"/>
            <a:ext cx="1633537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8462814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9826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Transactional Interactions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5630372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1"/>
            <a:ext cx="1633537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79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Types of Transactional Interactions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8541982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1"/>
            <a:ext cx="1633537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22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Designing Student Participation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will it be engineered? </a:t>
            </a:r>
          </a:p>
          <a:p>
            <a:pPr lvl="1"/>
            <a:r>
              <a:rPr lang="en-US" dirty="0" smtClean="0"/>
              <a:t>Threaded email</a:t>
            </a:r>
          </a:p>
          <a:p>
            <a:pPr lvl="1"/>
            <a:r>
              <a:rPr lang="en-US" dirty="0" smtClean="0"/>
              <a:t>Audio / Video Conference calls </a:t>
            </a:r>
          </a:p>
          <a:p>
            <a:pPr lvl="2"/>
            <a:r>
              <a:rPr lang="en-US" dirty="0" smtClean="0"/>
              <a:t>Google Hangouts, Skype</a:t>
            </a:r>
          </a:p>
          <a:p>
            <a:pPr lvl="1"/>
            <a:r>
              <a:rPr lang="en-US" dirty="0" smtClean="0"/>
              <a:t>Shared documents</a:t>
            </a:r>
          </a:p>
          <a:p>
            <a:pPr lvl="2"/>
            <a:r>
              <a:rPr lang="en-US" dirty="0" smtClean="0"/>
              <a:t>Wiki, Google docs</a:t>
            </a:r>
          </a:p>
          <a:p>
            <a:pPr lvl="1"/>
            <a:r>
              <a:rPr lang="en-US" dirty="0" smtClean="0"/>
              <a:t>Collaborative student projects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1"/>
            <a:ext cx="1633537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02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else would work?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“Sage on the stage”</a:t>
            </a:r>
          </a:p>
          <a:p>
            <a:endParaRPr lang="en-US" dirty="0" smtClean="0"/>
          </a:p>
          <a:p>
            <a:r>
              <a:rPr lang="en-US" dirty="0" smtClean="0"/>
              <a:t>Use 2 speakers </a:t>
            </a:r>
          </a:p>
          <a:p>
            <a:endParaRPr lang="en-US" dirty="0" smtClean="0"/>
          </a:p>
          <a:p>
            <a:r>
              <a:rPr lang="en-US" dirty="0" smtClean="0"/>
              <a:t>Involve the students – </a:t>
            </a:r>
          </a:p>
          <a:p>
            <a:pPr lvl="1"/>
            <a:r>
              <a:rPr lang="en-US" dirty="0"/>
              <a:t>Chinese </a:t>
            </a:r>
            <a:r>
              <a:rPr lang="en-US" dirty="0" smtClean="0"/>
              <a:t>Proverb: Tell </a:t>
            </a:r>
            <a:r>
              <a:rPr lang="en-US" dirty="0"/>
              <a:t>me, I forget. Show me, I remember. Involve me, I understand.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1"/>
            <a:ext cx="1633537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093" y="3286126"/>
            <a:ext cx="5324475" cy="3038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Sometimes Video is Perfect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You’re called out of town for single class</a:t>
            </a:r>
          </a:p>
          <a:p>
            <a:r>
              <a:rPr lang="en-US" dirty="0" smtClean="0"/>
              <a:t>Guest speaker can’t come to class – and isn’t available for synchronous event </a:t>
            </a:r>
          </a:p>
          <a:p>
            <a:r>
              <a:rPr lang="en-US" dirty="0" smtClean="0"/>
              <a:t> TED talks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1"/>
            <a:ext cx="1633537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65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I’m Covering &amp; Skipping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Covering</a:t>
            </a:r>
          </a:p>
          <a:p>
            <a:pPr lvl="1"/>
            <a:r>
              <a:rPr lang="en-US" dirty="0" smtClean="0"/>
              <a:t>Distance Education</a:t>
            </a:r>
          </a:p>
          <a:p>
            <a:pPr lvl="1"/>
            <a:r>
              <a:rPr lang="en-US" dirty="0" smtClean="0"/>
              <a:t>ABA Standards </a:t>
            </a:r>
          </a:p>
          <a:p>
            <a:pPr lvl="1"/>
            <a:r>
              <a:rPr lang="en-US" dirty="0" smtClean="0"/>
              <a:t>Creating an online course</a:t>
            </a:r>
          </a:p>
          <a:p>
            <a:pPr lvl="1"/>
            <a:r>
              <a:rPr lang="en-US" dirty="0" smtClean="0"/>
              <a:t>Thinking about teaching pedagogy</a:t>
            </a:r>
          </a:p>
          <a:p>
            <a:pPr lvl="1"/>
            <a:r>
              <a:rPr lang="en-US" dirty="0" smtClean="0"/>
              <a:t>Online LLM programs</a:t>
            </a:r>
          </a:p>
          <a:p>
            <a:endParaRPr lang="en-US" dirty="0"/>
          </a:p>
          <a:p>
            <a:r>
              <a:rPr lang="en-US" dirty="0" smtClean="0"/>
              <a:t>Skipping</a:t>
            </a:r>
          </a:p>
          <a:p>
            <a:pPr lvl="1"/>
            <a:r>
              <a:rPr lang="en-US" dirty="0" smtClean="0"/>
              <a:t>Flipped classrooms – please attend other sessions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1"/>
            <a:ext cx="1633537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12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Tools to Use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LMS that is already used by main campus</a:t>
            </a:r>
          </a:p>
          <a:p>
            <a:r>
              <a:rPr lang="en-US" dirty="0" smtClean="0"/>
              <a:t>Classcaster</a:t>
            </a:r>
          </a:p>
          <a:p>
            <a:pPr lvl="1"/>
            <a:r>
              <a:rPr lang="en-US" dirty="0" smtClean="0"/>
              <a:t>Video</a:t>
            </a:r>
          </a:p>
          <a:p>
            <a:pPr lvl="1"/>
            <a:r>
              <a:rPr lang="en-US" dirty="0" smtClean="0"/>
              <a:t>Podcasting</a:t>
            </a:r>
          </a:p>
          <a:p>
            <a:r>
              <a:rPr lang="en-US" dirty="0" smtClean="0"/>
              <a:t>Other tools</a:t>
            </a:r>
          </a:p>
          <a:p>
            <a:pPr lvl="1"/>
            <a:r>
              <a:rPr lang="en-US" dirty="0" smtClean="0"/>
              <a:t>Wiki</a:t>
            </a:r>
          </a:p>
          <a:p>
            <a:pPr lvl="1"/>
            <a:r>
              <a:rPr lang="en-US" dirty="0" smtClean="0"/>
              <a:t>Word Press blog</a:t>
            </a:r>
          </a:p>
          <a:p>
            <a:pPr lvl="1"/>
            <a:r>
              <a:rPr lang="en-US" dirty="0" smtClean="0"/>
              <a:t>Threaded email</a:t>
            </a:r>
          </a:p>
          <a:p>
            <a:pPr lvl="1"/>
            <a:r>
              <a:rPr lang="en-US" dirty="0" smtClean="0"/>
              <a:t>Photo Story </a:t>
            </a:r>
          </a:p>
          <a:p>
            <a:pPr lvl="1"/>
            <a:r>
              <a:rPr lang="en-US" dirty="0" smtClean="0"/>
              <a:t>Shared documents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1"/>
            <a:ext cx="1633537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63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901" y="144780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Does your law School offer an LLM?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1"/>
            <a:ext cx="1633537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68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Hypothetical Law School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0040637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1"/>
            <a:ext cx="1633537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55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172200"/>
            <a:ext cx="1866591" cy="58407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172200"/>
            <a:ext cx="7543800" cy="473075"/>
          </a:xfrm>
        </p:spPr>
        <p:txBody>
          <a:bodyPr/>
          <a:lstStyle/>
          <a:p>
            <a:r>
              <a:rPr lang="en-US" dirty="0" smtClean="0"/>
              <a:t>CALI Images – available </a:t>
            </a:r>
            <a:r>
              <a:rPr lang="en-US" smtClean="0"/>
              <a:t>on flickr.com/</a:t>
            </a:r>
            <a:r>
              <a:rPr lang="en-US" dirty="0" err="1" smtClean="0"/>
              <a:t>caliorg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40638"/>
            <a:ext cx="6781800" cy="523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1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264031"/>
            <a:ext cx="1524000" cy="59396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172200"/>
            <a:ext cx="7543800" cy="473075"/>
          </a:xfrm>
        </p:spPr>
        <p:txBody>
          <a:bodyPr/>
          <a:lstStyle/>
          <a:p>
            <a:r>
              <a:rPr lang="en-US" sz="1000" dirty="0" smtClean="0"/>
              <a:t> </a:t>
            </a:r>
            <a:r>
              <a:rPr lang="en-US" sz="1000" dirty="0"/>
              <a:t>http://www.flickr.com/photos/60058591@N00/4563393579/in/photolist-7XfzVD-9jJhgn-7XhFSV-9oSSWQ-9e8CSj-9e8CvC-9XLLu9-8EXUJT-8F25Rj-8F25Tu-c2Ht63-bVQEjr-c8mBeA-euPNvS-9H7gMN-9e8CB3-e6tjnm-8F25NL-a3WYdB-8EXUPk-7L6xaL-bnbxLc-9KkUf8-9AU568-8xzp5R-7LzxD8-9998op-99cibG-999bdg-999anr-99cgDQ-99ch1E-9997iV-99cgdC-9997Gc-9999Y4-999bEk-99cfnQ-9996XH-99ciYL-9yAuwW-cKAWf5-dfMVxG-a65sn5-9uFUvE-9uCRgK-a4ZF3c-8sWxCq - Creative Commons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76400"/>
            <a:ext cx="5816600" cy="421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2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443" y="1935163"/>
            <a:ext cx="3231113" cy="4389437"/>
          </a:xfrm>
          <a:ln>
            <a:solidFill>
              <a:schemeClr val="accent1">
                <a:alpha val="63000"/>
              </a:schemeClr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653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636" y="1935163"/>
            <a:ext cx="4942727" cy="4389437"/>
          </a:xfrm>
          <a:ln>
            <a:solidFill>
              <a:schemeClr val="accent1">
                <a:alpha val="66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420187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146" y="1935163"/>
            <a:ext cx="5941708" cy="4389437"/>
          </a:xfrm>
          <a:ln>
            <a:solidFill>
              <a:schemeClr val="accent1">
                <a:alpha val="62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503288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04088"/>
            <a:ext cx="88392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Why not offer </a:t>
            </a:r>
            <a:r>
              <a:rPr lang="en-US" sz="5400" dirty="0"/>
              <a:t>an </a:t>
            </a:r>
            <a:r>
              <a:rPr lang="en-US" sz="5400" dirty="0" smtClean="0"/>
              <a:t>LLM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Low </a:t>
            </a:r>
            <a:r>
              <a:rPr lang="en-US" sz="2800" dirty="0"/>
              <a:t>employment – gives students additional </a:t>
            </a:r>
            <a:r>
              <a:rPr lang="en-US" sz="2800" dirty="0" smtClean="0"/>
              <a:t>experience</a:t>
            </a:r>
          </a:p>
          <a:p>
            <a:r>
              <a:rPr lang="en-US" sz="2800" dirty="0" smtClean="0"/>
              <a:t>Allows </a:t>
            </a:r>
            <a:r>
              <a:rPr lang="en-US" sz="2800" dirty="0"/>
              <a:t>for students to re-tool for expertise that is in more demand – notice how many LLM programs are a </a:t>
            </a:r>
            <a:r>
              <a:rPr lang="en-US" sz="2800" dirty="0" smtClean="0"/>
              <a:t>specialty </a:t>
            </a:r>
            <a:r>
              <a:rPr lang="en-US" sz="2800" dirty="0"/>
              <a:t>(health law, Tax, entertainment, family</a:t>
            </a:r>
            <a:r>
              <a:rPr lang="en-US" sz="2800" dirty="0" smtClean="0"/>
              <a:t>….)</a:t>
            </a:r>
          </a:p>
          <a:p>
            <a:r>
              <a:rPr lang="en-US" sz="2800" dirty="0" smtClean="0"/>
              <a:t>Faculty may be underutilized</a:t>
            </a:r>
            <a:r>
              <a:rPr lang="en-US" sz="2800" dirty="0"/>
              <a:t/>
            </a:r>
            <a:br>
              <a:rPr lang="en-US" sz="2800" dirty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1"/>
            <a:ext cx="1633537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7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264031"/>
            <a:ext cx="1524000" cy="59396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172200"/>
            <a:ext cx="7543800" cy="473075"/>
          </a:xfrm>
        </p:spPr>
        <p:txBody>
          <a:bodyPr/>
          <a:lstStyle/>
          <a:p>
            <a:r>
              <a:rPr lang="en-US" dirty="0" smtClean="0"/>
              <a:t>http</a:t>
            </a:r>
            <a:r>
              <a:rPr lang="en-US" dirty="0"/>
              <a:t>://www.neontommy.com/news/2011/02/los-angeles-city-council-look-removing-westside-bus-only-lane-project - Creative Commons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047750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1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Distance Education Defined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“distance education is teaching and planned learning in which teaching normally occurs in a different place from learning, requiring communication through technologies as well as special institutional organization.”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Synchronous or asynchronous</a:t>
            </a:r>
          </a:p>
          <a:p>
            <a:pPr marL="0" indent="0">
              <a:buNone/>
            </a:pPr>
            <a:endParaRPr lang="en-US" sz="1300" dirty="0" smtClean="0"/>
          </a:p>
          <a:p>
            <a:pPr marL="0" indent="0">
              <a:buNone/>
            </a:pPr>
            <a:endParaRPr lang="en-US" sz="1300" dirty="0" smtClean="0"/>
          </a:p>
          <a:p>
            <a:pPr marL="0" indent="0">
              <a:buNone/>
            </a:pPr>
            <a:r>
              <a:rPr lang="en-US" sz="1300" dirty="0" smtClean="0"/>
              <a:t>Moore &amp; Kearsley, Distance Education: A Systems View of Online Learning, p.2 (2012)</a:t>
            </a:r>
            <a:endParaRPr lang="en-US" sz="13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1"/>
            <a:ext cx="1633537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06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93184" y="5646616"/>
            <a:ext cx="1524000" cy="59396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172200"/>
            <a:ext cx="7543800" cy="4730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" y="-152400"/>
            <a:ext cx="8001000" cy="731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65532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</a:t>
            </a:r>
            <a:r>
              <a:rPr lang="en-US" u="sng" dirty="0">
                <a:hlinkClick r:id="rId5"/>
              </a:rPr>
              <a:t>http://earthobservatory.nasa.gov/IOTD/view.php?id=885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84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Reasons to offer your LLM online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Broader student body applicant pool</a:t>
            </a:r>
          </a:p>
          <a:p>
            <a:pPr lvl="1"/>
            <a:r>
              <a:rPr lang="en-US" dirty="0" smtClean="0"/>
              <a:t>Adds diversity</a:t>
            </a:r>
          </a:p>
          <a:p>
            <a:r>
              <a:rPr lang="en-US" dirty="0" smtClean="0"/>
              <a:t>Avoids crowding of physical space</a:t>
            </a:r>
          </a:p>
          <a:p>
            <a:r>
              <a:rPr lang="en-US" dirty="0" smtClean="0"/>
              <a:t>Broadens your alumni base</a:t>
            </a:r>
          </a:p>
          <a:p>
            <a:pPr lvl="1"/>
            <a:r>
              <a:rPr lang="en-US" dirty="0" smtClean="0"/>
              <a:t>More contacts for job possibilities</a:t>
            </a:r>
          </a:p>
          <a:p>
            <a:pPr lvl="1"/>
            <a:r>
              <a:rPr lang="en-US" dirty="0" smtClean="0"/>
              <a:t>Diversifies your donation pool</a:t>
            </a:r>
          </a:p>
          <a:p>
            <a:r>
              <a:rPr lang="en-US" dirty="0" smtClean="0"/>
              <a:t>Expands the reach of your “brand”</a:t>
            </a:r>
          </a:p>
          <a:p>
            <a:pPr lvl="1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1"/>
            <a:ext cx="1633537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16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mtClean="0"/>
              <a:t>Questions </a:t>
            </a:r>
            <a:r>
              <a:rPr lang="en-US" dirty="0" smtClean="0"/>
              <a:t>and Comments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1"/>
            <a:ext cx="1633537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93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ABA Defines Distance Education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Standard 306. DISTANCE </a:t>
            </a:r>
            <a:r>
              <a:rPr lang="en-US" dirty="0" smtClean="0"/>
              <a:t>EDUCATION</a:t>
            </a:r>
          </a:p>
          <a:p>
            <a:r>
              <a:rPr lang="en-US" dirty="0" smtClean="0"/>
              <a:t>(b) Distance </a:t>
            </a:r>
            <a:r>
              <a:rPr lang="en-US" dirty="0"/>
              <a:t>education is an educational process characterized by the separation, in time or place, </a:t>
            </a:r>
            <a:r>
              <a:rPr lang="en-US" dirty="0" smtClean="0"/>
              <a:t>between </a:t>
            </a:r>
            <a:r>
              <a:rPr lang="en-US" dirty="0"/>
              <a:t>instructor and student. It includes courses offered principally by means of: </a:t>
            </a:r>
          </a:p>
          <a:p>
            <a:r>
              <a:rPr lang="en-US" dirty="0"/>
              <a:t> (1) technological transmission, including Internet, open broadcast, closed circuit, cable, </a:t>
            </a:r>
            <a:r>
              <a:rPr lang="en-US" dirty="0" smtClean="0"/>
              <a:t>microwave</a:t>
            </a:r>
            <a:r>
              <a:rPr lang="en-US" dirty="0"/>
              <a:t>, or satellite transmission; </a:t>
            </a:r>
          </a:p>
          <a:p>
            <a:r>
              <a:rPr lang="en-US" dirty="0"/>
              <a:t> (2) audio or computer conferencing; </a:t>
            </a:r>
          </a:p>
          <a:p>
            <a:r>
              <a:rPr lang="en-US" dirty="0"/>
              <a:t> (3) video cassettes or discs; or </a:t>
            </a:r>
          </a:p>
          <a:p>
            <a:r>
              <a:rPr lang="en-US" dirty="0"/>
              <a:t> (4) correspondence. </a:t>
            </a:r>
            <a:endParaRPr lang="en-US" sz="1300" dirty="0" smtClean="0"/>
          </a:p>
          <a:p>
            <a:pPr marL="0" indent="0">
              <a:buNone/>
            </a:pPr>
            <a:r>
              <a:rPr lang="en-US" sz="1300" dirty="0"/>
              <a:t>http://www.americanbar.org/content/dam/aba/publications/misc/legal_education/Standards/chapter_3_2012_2013_aba_standards_and_rules.authcheckdam.pdf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1"/>
            <a:ext cx="1633537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92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ABA Standard 306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 </a:t>
            </a:r>
            <a:r>
              <a:rPr lang="en-US" dirty="0"/>
              <a:t>306. DISTANCE </a:t>
            </a:r>
            <a:r>
              <a:rPr lang="en-US" dirty="0" smtClean="0"/>
              <a:t>EDUCATION</a:t>
            </a:r>
          </a:p>
          <a:p>
            <a:r>
              <a:rPr lang="en-US" dirty="0" smtClean="0"/>
              <a:t>(c) A </a:t>
            </a:r>
            <a:r>
              <a:rPr lang="en-US" dirty="0"/>
              <a:t>law school may award credit for distance education and may count that credit toward the </a:t>
            </a:r>
            <a:r>
              <a:rPr lang="en-US" dirty="0" smtClean="0"/>
              <a:t>45,000 </a:t>
            </a:r>
            <a:r>
              <a:rPr lang="en-US" dirty="0"/>
              <a:t>minutes of instruction required by Standard 304(b) if: </a:t>
            </a:r>
          </a:p>
          <a:p>
            <a:r>
              <a:rPr lang="en-US" dirty="0"/>
              <a:t> (1) there is ample interaction with the instructor and other students both inside and outside the </a:t>
            </a:r>
            <a:r>
              <a:rPr lang="en-US" dirty="0" smtClean="0"/>
              <a:t>formal </a:t>
            </a:r>
            <a:r>
              <a:rPr lang="en-US" dirty="0"/>
              <a:t>structure of the course throughout its duration; and </a:t>
            </a:r>
          </a:p>
          <a:p>
            <a:r>
              <a:rPr lang="en-US" dirty="0"/>
              <a:t> (2) there is ample monitoring of student effort and accomplishment as the course progresses.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1"/>
            <a:ext cx="1633537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18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Should your law school move any  JD classes online?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8880"/>
            <a:ext cx="8229600" cy="3779520"/>
          </a:xfrm>
        </p:spPr>
        <p:txBody>
          <a:bodyPr/>
          <a:lstStyle/>
          <a:p>
            <a:r>
              <a:rPr lang="en-US" dirty="0" smtClean="0"/>
              <a:t>Three commons problems in introducing distance education to any institution: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Academic culture of teaching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“The Way we Were”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We do it differently</a:t>
            </a:r>
          </a:p>
          <a:p>
            <a:pPr marL="850392" lvl="1" indent="-45720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1"/>
            <a:ext cx="1633537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63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Should your law school move any </a:t>
            </a:r>
            <a:r>
              <a:rPr lang="en-US" i="1" dirty="0" smtClean="0"/>
              <a:t>or</a:t>
            </a:r>
            <a:r>
              <a:rPr lang="en-US" dirty="0" smtClean="0"/>
              <a:t> more JD classes online?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“If everyone jumped off the Empire State Building…?”</a:t>
            </a:r>
          </a:p>
          <a:p>
            <a:r>
              <a:rPr lang="en-US" dirty="0" smtClean="0"/>
              <a:t>Is the administration behind this decision?</a:t>
            </a:r>
          </a:p>
          <a:p>
            <a:r>
              <a:rPr lang="en-US" dirty="0" smtClean="0"/>
              <a:t>Are faculty interested in teaching online?</a:t>
            </a:r>
          </a:p>
          <a:p>
            <a:r>
              <a:rPr lang="en-US" dirty="0" smtClean="0"/>
              <a:t>Who will own the course?</a:t>
            </a:r>
          </a:p>
          <a:p>
            <a:r>
              <a:rPr lang="en-US" dirty="0" smtClean="0"/>
              <a:t>Why are you moving courses online?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1"/>
            <a:ext cx="1633537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32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we move a class online?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</a:p>
          <a:p>
            <a:pPr lvl="1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Sequence and structure</a:t>
            </a:r>
          </a:p>
          <a:p>
            <a:pPr lvl="1"/>
            <a:r>
              <a:rPr lang="en-US" dirty="0" smtClean="0"/>
              <a:t>Media</a:t>
            </a:r>
          </a:p>
          <a:p>
            <a:pPr lvl="1"/>
            <a:r>
              <a:rPr lang="en-US" dirty="0" smtClean="0"/>
              <a:t>Teaching strategies</a:t>
            </a:r>
          </a:p>
          <a:p>
            <a:pPr lvl="1"/>
            <a:r>
              <a:rPr lang="en-US" dirty="0" smtClean="0"/>
              <a:t>Interactions</a:t>
            </a:r>
          </a:p>
          <a:p>
            <a:pPr lvl="1"/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Creating the materials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4601"/>
            <a:ext cx="1633537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30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2863</TotalTime>
  <Words>1019</Words>
  <Application>Microsoft Office PowerPoint</Application>
  <PresentationFormat>On-screen Show (4:3)</PresentationFormat>
  <Paragraphs>262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Flow</vt:lpstr>
      <vt:lpstr>How to Create a Distance Education Course </vt:lpstr>
      <vt:lpstr>Why this Topic</vt:lpstr>
      <vt:lpstr>What I’m Covering &amp; Skipping</vt:lpstr>
      <vt:lpstr>Distance Education Defined</vt:lpstr>
      <vt:lpstr> ABA Defines Distance Education </vt:lpstr>
      <vt:lpstr>ABA Standard 306</vt:lpstr>
      <vt:lpstr>Should your law school move any  JD classes online?</vt:lpstr>
      <vt:lpstr>Should your law school move any or more JD classes online?</vt:lpstr>
      <vt:lpstr>How do we move a class online?</vt:lpstr>
      <vt:lpstr>Implementing the Planning Process</vt:lpstr>
      <vt:lpstr>Implementing the Planning Process</vt:lpstr>
      <vt:lpstr>Merrill’s First Principles of Instruction</vt:lpstr>
      <vt:lpstr>Using Merrill to Determine Whether a Work is in the Public Domain </vt:lpstr>
      <vt:lpstr>Using Merrill to Determine Whether a Work is in the Public Domain </vt:lpstr>
      <vt:lpstr>Using Merrill to Determine Whether a Work is in the Public Domain </vt:lpstr>
      <vt:lpstr>Using Merrill to Determine Whether a Work is in the Public Domain </vt:lpstr>
      <vt:lpstr>Using Merrill to Determine Whether a Work is in the Public Domain </vt:lpstr>
      <vt:lpstr>Using Merrill to Determine Whether a Work is in the Public Domain </vt:lpstr>
      <vt:lpstr>Gagne Nine Events of Instruction</vt:lpstr>
      <vt:lpstr>Who Does this Planning and Development?</vt:lpstr>
      <vt:lpstr>Lights, Camera, Action</vt:lpstr>
      <vt:lpstr>Distance Education Past &amp; Future</vt:lpstr>
      <vt:lpstr>How do we Construct an Effective Distance Education Course for our Students?</vt:lpstr>
      <vt:lpstr>Why do we care about Transactional Distance?</vt:lpstr>
      <vt:lpstr>Types of Transactional Interactions </vt:lpstr>
      <vt:lpstr>Types of Transactional Interactions </vt:lpstr>
      <vt:lpstr>Designing Student Participation </vt:lpstr>
      <vt:lpstr>What else would work? </vt:lpstr>
      <vt:lpstr>Sometimes Video is Perfect</vt:lpstr>
      <vt:lpstr>Tools to Use</vt:lpstr>
      <vt:lpstr>Does your law School offer an LLM?</vt:lpstr>
      <vt:lpstr>Hypothetical Law School</vt:lpstr>
      <vt:lpstr>PowerPoint Presentation</vt:lpstr>
      <vt:lpstr>PowerPoint Presentation</vt:lpstr>
      <vt:lpstr>Alternatives</vt:lpstr>
      <vt:lpstr>Alternatives</vt:lpstr>
      <vt:lpstr>Alternatives</vt:lpstr>
      <vt:lpstr>Why not offer an LLM</vt:lpstr>
      <vt:lpstr>PowerPoint Presentation</vt:lpstr>
      <vt:lpstr>PowerPoint Presentation</vt:lpstr>
      <vt:lpstr>Reasons to offer your LLM online</vt:lpstr>
      <vt:lpstr>Questions and Comments</vt:lpstr>
    </vt:vector>
  </TitlesOfParts>
  <Company>CALI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DebQuentel</dc:creator>
  <cp:lastModifiedBy>DebQuentel</cp:lastModifiedBy>
  <cp:revision>140</cp:revision>
  <cp:lastPrinted>2013-06-11T23:09:22Z</cp:lastPrinted>
  <dcterms:created xsi:type="dcterms:W3CDTF">2013-06-08T13:02:33Z</dcterms:created>
  <dcterms:modified xsi:type="dcterms:W3CDTF">2013-06-25T15:43:04Z</dcterms:modified>
</cp:coreProperties>
</file>