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74" r:id="rId3"/>
    <p:sldId id="275" r:id="rId4"/>
    <p:sldId id="276" r:id="rId5"/>
    <p:sldId id="277" r:id="rId6"/>
    <p:sldId id="278" r:id="rId7"/>
    <p:sldId id="279" r:id="rId8"/>
    <p:sldId id="280" r:id="rId9"/>
    <p:sldId id="273" r:id="rId10"/>
    <p:sldId id="261" r:id="rId11"/>
    <p:sldId id="262" r:id="rId12"/>
    <p:sldId id="281" r:id="rId13"/>
    <p:sldId id="263" r:id="rId14"/>
    <p:sldId id="264" r:id="rId15"/>
    <p:sldId id="287" r:id="rId16"/>
    <p:sldId id="265" r:id="rId17"/>
    <p:sldId id="266" r:id="rId18"/>
    <p:sldId id="268" r:id="rId19"/>
    <p:sldId id="267" r:id="rId20"/>
    <p:sldId id="282" r:id="rId21"/>
    <p:sldId id="283" r:id="rId22"/>
    <p:sldId id="284" r:id="rId23"/>
    <p:sldId id="286" r:id="rId24"/>
    <p:sldId id="2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90" autoAdjust="0"/>
    <p:restoredTop sz="86441" autoAdjust="0"/>
  </p:normalViewPr>
  <p:slideViewPr>
    <p:cSldViewPr>
      <p:cViewPr>
        <p:scale>
          <a:sx n="75" d="100"/>
          <a:sy n="75" d="100"/>
        </p:scale>
        <p:origin x="-1424" y="-5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30DB08-A816-954B-B9D4-6840C4A6A6F7}" type="datetimeFigureOut">
              <a:rPr lang="en-US" smtClean="0"/>
              <a:t>6/13/13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0EE21B-8B21-8C45-A5F5-6FA1A25003C0}" type="slidenum">
              <a:rPr lang="en-US" smtClean="0"/>
              <a:t>‹#›</a:t>
            </a:fld>
            <a:endParaRPr lang="en-US"/>
          </a:p>
        </p:txBody>
      </p:sp>
    </p:spTree>
    <p:extLst>
      <p:ext uri="{BB962C8B-B14F-4D97-AF65-F5344CB8AC3E}">
        <p14:creationId xmlns:p14="http://schemas.microsoft.com/office/powerpoint/2010/main" val="2904955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10F886-7FA8-47E1-9CE7-8C60E01532C0}" type="datetimeFigureOut">
              <a:rPr lang="en-US" smtClean="0"/>
              <a:t>6/13/13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2250B9-E267-4ED2-88A1-B7578C58BD6F}" type="slidenum">
              <a:rPr lang="en-US" smtClean="0"/>
              <a:t>‹#›</a:t>
            </a:fld>
            <a:endParaRPr lang="en-US"/>
          </a:p>
        </p:txBody>
      </p:sp>
    </p:spTree>
    <p:extLst>
      <p:ext uri="{BB962C8B-B14F-4D97-AF65-F5344CB8AC3E}">
        <p14:creationId xmlns:p14="http://schemas.microsoft.com/office/powerpoint/2010/main" val="2092243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paper.li/schmidlibrary/1360182652"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hoyas2013.tumblr.com/"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s://storify.com/"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tips.slaw.ca/2013/research/use-storify-to-save-and-send/" TargetMode="External"/><Relationship Id="rId4" Type="http://schemas.openxmlformats.org/officeDocument/2006/relationships/hyperlink" Target="http://storify.com/kimnayyer/law-libraries-and-open-government"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mtClean="0"/>
              <a:t>http://memory.loc.gov/service/pnp/fsa/8d40000/8d40700/8d40768v.jpg  </a:t>
            </a:r>
            <a:endParaRPr lang="en-US"/>
          </a:p>
        </p:txBody>
      </p:sp>
      <p:sp>
        <p:nvSpPr>
          <p:cNvPr id="4" name="Slide Number Placeholder 3"/>
          <p:cNvSpPr>
            <a:spLocks noGrp="1"/>
          </p:cNvSpPr>
          <p:nvPr>
            <p:ph type="sldNum" sz="quarter" idx="10"/>
          </p:nvPr>
        </p:nvSpPr>
        <p:spPr/>
        <p:txBody>
          <a:bodyPr/>
          <a:lstStyle/>
          <a:p>
            <a:fld id="{6F2250B9-E267-4ED2-88A1-B7578C58BD6F}" type="slidenum">
              <a:rPr lang="en-US" smtClean="0"/>
              <a:t>1</a:t>
            </a:fld>
            <a:endParaRPr lang="en-US"/>
          </a:p>
        </p:txBody>
      </p:sp>
    </p:spTree>
    <p:extLst>
      <p:ext uri="{BB962C8B-B14F-4D97-AF65-F5344CB8AC3E}">
        <p14:creationId xmlns:p14="http://schemas.microsoft.com/office/powerpoint/2010/main" val="2346925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a free project that will gather &amp; sort content from Twitter, Facebook, Google+ and the web into a daily newspaper.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sign up/register for an account; add relevant Twitter feeds (15 for free account) to set up newspaper. Users can subscribe to newspaper(s) and receive daily email notice of new issue.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Why: good way to synthesis the content of Twitter account and follower’s tweets on regular basis. Can be used to review trends, popular stories or news as well as photos, video and headlines.</a:t>
            </a:r>
          </a:p>
          <a:p>
            <a:r>
              <a:rPr lang="en-US" sz="1200" kern="1200" dirty="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End Result: this is a great resource for turning online bits of information into manageable newspaper format. </a:t>
            </a:r>
          </a:p>
          <a:p>
            <a:endParaRPr lang="en-US" dirty="0"/>
          </a:p>
        </p:txBody>
      </p:sp>
      <p:sp>
        <p:nvSpPr>
          <p:cNvPr id="4" name="Slide Number Placeholder 3"/>
          <p:cNvSpPr>
            <a:spLocks noGrp="1"/>
          </p:cNvSpPr>
          <p:nvPr>
            <p:ph type="sldNum" sz="quarter" idx="10"/>
          </p:nvPr>
        </p:nvSpPr>
        <p:spPr/>
        <p:txBody>
          <a:bodyPr/>
          <a:lstStyle/>
          <a:p>
            <a:fld id="{6F2250B9-E267-4ED2-88A1-B7578C58BD6F}" type="slidenum">
              <a:rPr lang="en-US" smtClean="0"/>
              <a:t>10</a:t>
            </a:fld>
            <a:endParaRPr lang="en-US"/>
          </a:p>
        </p:txBody>
      </p:sp>
    </p:spTree>
    <p:extLst>
      <p:ext uri="{BB962C8B-B14F-4D97-AF65-F5344CB8AC3E}">
        <p14:creationId xmlns:p14="http://schemas.microsoft.com/office/powerpoint/2010/main" val="612785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http://paper.li/schmidlibrary/1360182652</a:t>
            </a:r>
            <a:endParaRPr lang="en-US" dirty="0" smtClean="0"/>
          </a:p>
          <a:p>
            <a:endParaRPr lang="en-US" dirty="0"/>
          </a:p>
        </p:txBody>
      </p:sp>
      <p:sp>
        <p:nvSpPr>
          <p:cNvPr id="4" name="Slide Number Placeholder 3"/>
          <p:cNvSpPr>
            <a:spLocks noGrp="1"/>
          </p:cNvSpPr>
          <p:nvPr>
            <p:ph type="sldNum" sz="quarter" idx="10"/>
          </p:nvPr>
        </p:nvSpPr>
        <p:spPr/>
        <p:txBody>
          <a:bodyPr/>
          <a:lstStyle/>
          <a:p>
            <a:fld id="{6F2250B9-E267-4ED2-88A1-B7578C58BD6F}" type="slidenum">
              <a:rPr lang="en-US" smtClean="0"/>
              <a:t>11</a:t>
            </a:fld>
            <a:endParaRPr lang="en-US"/>
          </a:p>
        </p:txBody>
      </p:sp>
    </p:spTree>
    <p:extLst>
      <p:ext uri="{BB962C8B-B14F-4D97-AF65-F5344CB8AC3E}">
        <p14:creationId xmlns:p14="http://schemas.microsoft.com/office/powerpoint/2010/main" val="3149569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 in to show a quick demo at:  http://www.hootsuite.com </a:t>
            </a:r>
            <a:endParaRPr lang="en-US" dirty="0"/>
          </a:p>
        </p:txBody>
      </p:sp>
      <p:sp>
        <p:nvSpPr>
          <p:cNvPr id="4" name="Slide Number Placeholder 3"/>
          <p:cNvSpPr>
            <a:spLocks noGrp="1"/>
          </p:cNvSpPr>
          <p:nvPr>
            <p:ph type="sldNum" sz="quarter" idx="10"/>
          </p:nvPr>
        </p:nvSpPr>
        <p:spPr/>
        <p:txBody>
          <a:bodyPr/>
          <a:lstStyle/>
          <a:p>
            <a:fld id="{6F2250B9-E267-4ED2-88A1-B7578C58BD6F}" type="slidenum">
              <a:rPr lang="en-US" smtClean="0"/>
              <a:t>12</a:t>
            </a:fld>
            <a:endParaRPr lang="en-US"/>
          </a:p>
        </p:txBody>
      </p:sp>
    </p:spTree>
    <p:extLst>
      <p:ext uri="{BB962C8B-B14F-4D97-AF65-F5344CB8AC3E}">
        <p14:creationId xmlns:p14="http://schemas.microsoft.com/office/powerpoint/2010/main" val="1094931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Visual.ly</a:t>
            </a:r>
            <a:r>
              <a:rPr lang="en-US" baseline="0" dirty="0" smtClean="0"/>
              <a:t> </a:t>
            </a:r>
            <a:r>
              <a:rPr lang="en-US" baseline="0" dirty="0" err="1" smtClean="0"/>
              <a:t>inforgraphics</a:t>
            </a:r>
            <a:endParaRPr lang="en-US" baseline="0" dirty="0" smtClean="0"/>
          </a:p>
          <a:p>
            <a:endParaRPr lang="en-US" baseline="0" dirty="0" smtClean="0"/>
          </a:p>
          <a:p>
            <a:r>
              <a:rPr lang="en-US" baseline="0" dirty="0" smtClean="0"/>
              <a:t>A picture is worth a 1000 words.</a:t>
            </a:r>
          </a:p>
          <a:p>
            <a:endParaRPr lang="en-US" baseline="0" dirty="0" smtClean="0"/>
          </a:p>
          <a:p>
            <a:r>
              <a:rPr lang="en-US" baseline="0" dirty="0" smtClean="0"/>
              <a:t>E-books &amp; libraries: http://</a:t>
            </a:r>
            <a:r>
              <a:rPr lang="en-US" baseline="0" dirty="0" err="1" smtClean="0"/>
              <a:t>visual.ly</a:t>
            </a:r>
            <a:r>
              <a:rPr lang="en-US" baseline="0" dirty="0" smtClean="0"/>
              <a:t>/reading-</a:t>
            </a:r>
            <a:r>
              <a:rPr lang="en-US" baseline="0" dirty="0" err="1" smtClean="0"/>
              <a:t>america</a:t>
            </a:r>
            <a:endParaRPr lang="en-US" baseline="0" dirty="0" smtClean="0"/>
          </a:p>
          <a:p>
            <a:endParaRPr lang="en-US" baseline="0" dirty="0" smtClean="0"/>
          </a:p>
          <a:p>
            <a:r>
              <a:rPr lang="en-US" baseline="0" dirty="0" smtClean="0"/>
              <a:t>Law School 2.0: http://</a:t>
            </a:r>
            <a:r>
              <a:rPr lang="en-US" baseline="0" dirty="0" err="1" smtClean="0"/>
              <a:t>visual.ly</a:t>
            </a:r>
            <a:r>
              <a:rPr lang="en-US" baseline="0" dirty="0" smtClean="0"/>
              <a:t>/law-school-20 </a:t>
            </a:r>
          </a:p>
          <a:p>
            <a:endParaRPr lang="en-US" baseline="0" dirty="0" smtClean="0"/>
          </a:p>
          <a:p>
            <a:r>
              <a:rPr lang="en-US" sz="1200" kern="1200" dirty="0" smtClean="0">
                <a:solidFill>
                  <a:schemeClr val="tx1"/>
                </a:solidFill>
                <a:effectLst/>
                <a:latin typeface="+mn-lt"/>
                <a:ea typeface="+mn-ea"/>
                <a:cs typeface="+mn-cs"/>
              </a:rPr>
              <a:t>What: use </a:t>
            </a:r>
            <a:r>
              <a:rPr lang="en-US" sz="1200" kern="1200" dirty="0" err="1" smtClean="0">
                <a:solidFill>
                  <a:schemeClr val="tx1"/>
                </a:solidFill>
                <a:effectLst/>
                <a:latin typeface="+mn-lt"/>
                <a:ea typeface="+mn-ea"/>
                <a:cs typeface="+mn-cs"/>
              </a:rPr>
              <a:t>infographics</a:t>
            </a:r>
            <a:r>
              <a:rPr lang="en-US" sz="1200" kern="1200" dirty="0" smtClean="0">
                <a:solidFill>
                  <a:schemeClr val="tx1"/>
                </a:solidFill>
                <a:effectLst/>
                <a:latin typeface="+mn-lt"/>
                <a:ea typeface="+mn-ea"/>
                <a:cs typeface="+mn-cs"/>
              </a:rPr>
              <a:t> to visually present data.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sign up/register for an account; create your own </a:t>
            </a:r>
            <a:r>
              <a:rPr lang="en-US" sz="1200" kern="1200" dirty="0" err="1" smtClean="0">
                <a:solidFill>
                  <a:schemeClr val="tx1"/>
                </a:solidFill>
                <a:effectLst/>
                <a:latin typeface="+mn-lt"/>
                <a:ea typeface="+mn-ea"/>
                <a:cs typeface="+mn-cs"/>
              </a:rPr>
              <a:t>infographic</a:t>
            </a:r>
            <a:r>
              <a:rPr lang="en-US" sz="1200" kern="1200" dirty="0" smtClean="0">
                <a:solidFill>
                  <a:schemeClr val="tx1"/>
                </a:solidFill>
                <a:effectLst/>
                <a:latin typeface="+mn-lt"/>
                <a:ea typeface="+mn-ea"/>
                <a:cs typeface="+mn-cs"/>
              </a:rPr>
              <a:t> from data or use other </a:t>
            </a:r>
            <a:r>
              <a:rPr lang="en-US" sz="1200" kern="1200" dirty="0" err="1" smtClean="0">
                <a:solidFill>
                  <a:schemeClr val="tx1"/>
                </a:solidFill>
                <a:effectLst/>
                <a:latin typeface="+mn-lt"/>
                <a:ea typeface="+mn-ea"/>
                <a:cs typeface="+mn-cs"/>
              </a:rPr>
              <a:t>infographics</a:t>
            </a:r>
            <a:r>
              <a:rPr lang="en-US" sz="1200" kern="1200" dirty="0" smtClean="0">
                <a:solidFill>
                  <a:schemeClr val="tx1"/>
                </a:solidFill>
                <a:effectLst/>
                <a:latin typeface="+mn-lt"/>
                <a:ea typeface="+mn-ea"/>
                <a:cs typeface="+mn-cs"/>
              </a:rPr>
              <a:t> to share information in an eye-catching way.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Why: data can be boring and hard to interpret, this resource allows user to create and present relevant data in an appealing format that can be embedded in a variety of platforms.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End Result: cool looking data – what more can librarians ask for?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2250B9-E267-4ED2-88A1-B7578C58BD6F}" type="slidenum">
              <a:rPr lang="en-US" smtClean="0"/>
              <a:t>13</a:t>
            </a:fld>
            <a:endParaRPr lang="en-US"/>
          </a:p>
        </p:txBody>
      </p:sp>
    </p:spTree>
    <p:extLst>
      <p:ext uri="{BB962C8B-B14F-4D97-AF65-F5344CB8AC3E}">
        <p14:creationId xmlns:p14="http://schemas.microsoft.com/office/powerpoint/2010/main" val="2090599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schmidguides.unl.edu</a:t>
            </a:r>
            <a:r>
              <a:rPr lang="en-US" dirty="0" smtClean="0"/>
              <a:t>/</a:t>
            </a:r>
            <a:r>
              <a:rPr lang="en-US" dirty="0" err="1" smtClean="0"/>
              <a:t>content.php?pid</a:t>
            </a:r>
            <a:r>
              <a:rPr lang="en-US" dirty="0" smtClean="0"/>
              <a:t>=461470</a:t>
            </a:r>
            <a:r>
              <a:rPr lang="en-US" baseline="0" dirty="0"/>
              <a:t> </a:t>
            </a:r>
            <a:endParaRPr lang="en-US" dirty="0" smtClean="0"/>
          </a:p>
        </p:txBody>
      </p:sp>
      <p:sp>
        <p:nvSpPr>
          <p:cNvPr id="4" name="Slide Number Placeholder 3"/>
          <p:cNvSpPr>
            <a:spLocks noGrp="1"/>
          </p:cNvSpPr>
          <p:nvPr>
            <p:ph type="sldNum" sz="quarter" idx="10"/>
          </p:nvPr>
        </p:nvSpPr>
        <p:spPr/>
        <p:txBody>
          <a:bodyPr/>
          <a:lstStyle/>
          <a:p>
            <a:fld id="{6F2250B9-E267-4ED2-88A1-B7578C58BD6F}" type="slidenum">
              <a:rPr lang="en-US" smtClean="0"/>
              <a:t>14</a:t>
            </a:fld>
            <a:endParaRPr lang="en-US"/>
          </a:p>
        </p:txBody>
      </p:sp>
    </p:spTree>
    <p:extLst>
      <p:ext uri="{BB962C8B-B14F-4D97-AF65-F5344CB8AC3E}">
        <p14:creationId xmlns:p14="http://schemas.microsoft.com/office/powerpoint/2010/main" val="3879200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www.law.georgetown.edu/faculty/</a:t>
            </a:r>
          </a:p>
          <a:p>
            <a:r>
              <a:rPr lang="en-US" dirty="0" smtClean="0"/>
              <a:t>www.law.upenn.edu</a:t>
            </a:r>
          </a:p>
          <a:p>
            <a:endParaRPr lang="en-US" dirty="0"/>
          </a:p>
        </p:txBody>
      </p:sp>
      <p:sp>
        <p:nvSpPr>
          <p:cNvPr id="4" name="Slide Number Placeholder 3"/>
          <p:cNvSpPr>
            <a:spLocks noGrp="1"/>
          </p:cNvSpPr>
          <p:nvPr>
            <p:ph type="sldNum" sz="quarter" idx="10"/>
          </p:nvPr>
        </p:nvSpPr>
        <p:spPr/>
        <p:txBody>
          <a:bodyPr/>
          <a:lstStyle/>
          <a:p>
            <a:fld id="{6F2250B9-E267-4ED2-88A1-B7578C58BD6F}" type="slidenum">
              <a:rPr lang="en-US" smtClean="0"/>
              <a:t>15</a:t>
            </a:fld>
            <a:endParaRPr lang="en-US"/>
          </a:p>
        </p:txBody>
      </p:sp>
    </p:spTree>
    <p:extLst>
      <p:ext uri="{BB962C8B-B14F-4D97-AF65-F5344CB8AC3E}">
        <p14:creationId xmlns:p14="http://schemas.microsoft.com/office/powerpoint/2010/main" val="1670834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example:</a:t>
            </a:r>
            <a:r>
              <a:rPr lang="en-US" baseline="0" dirty="0" smtClean="0"/>
              <a:t> </a:t>
            </a:r>
            <a:r>
              <a:rPr lang="en-US" dirty="0" smtClean="0">
                <a:hlinkClick r:id="rId3"/>
              </a:rPr>
              <a:t>http://hoyas2013.tumblr.com/</a:t>
            </a:r>
            <a:endParaRPr lang="en-US" dirty="0" smtClean="0"/>
          </a:p>
          <a:p>
            <a:endParaRPr lang="en-US" dirty="0" smtClean="0"/>
          </a:p>
          <a:p>
            <a:r>
              <a:rPr lang="en-US" dirty="0" smtClean="0"/>
              <a:t>Nebraska Law http://</a:t>
            </a:r>
            <a:r>
              <a:rPr lang="en-US" dirty="0" err="1" smtClean="0"/>
              <a:t>www.nebraskalaw.tumblr.com</a:t>
            </a:r>
            <a:r>
              <a:rPr lang="en-US" dirty="0" smtClean="0"/>
              <a:t>/ &amp; Law</a:t>
            </a:r>
            <a:r>
              <a:rPr lang="en-US" baseline="0" dirty="0" smtClean="0"/>
              <a:t> of Secrecy </a:t>
            </a:r>
            <a:r>
              <a:rPr lang="en-US" baseline="0" dirty="0" err="1" smtClean="0"/>
              <a:t>tumblr</a:t>
            </a:r>
            <a:r>
              <a:rPr lang="en-US" baseline="0" dirty="0" smtClean="0"/>
              <a:t> by </a:t>
            </a:r>
            <a:r>
              <a:rPr lang="en-US" baseline="0" dirty="0" err="1" smtClean="0"/>
              <a:t>asst</a:t>
            </a:r>
            <a:r>
              <a:rPr lang="en-US" baseline="0" dirty="0" smtClean="0"/>
              <a:t> dean on trending </a:t>
            </a:r>
            <a:r>
              <a:rPr lang="en-US" baseline="0" smtClean="0"/>
              <a:t>whistleblowig</a:t>
            </a:r>
            <a:r>
              <a:rPr lang="en-US" smtClean="0"/>
              <a:t> </a:t>
            </a:r>
            <a:r>
              <a:rPr lang="en-US" dirty="0" smtClean="0"/>
              <a:t>http://</a:t>
            </a:r>
            <a:r>
              <a:rPr lang="en-US" dirty="0" err="1" smtClean="0"/>
              <a:t>lawofsecrecy.tumblr.com</a:t>
            </a:r>
            <a:r>
              <a:rPr lang="en-US" dirty="0" smtClean="0"/>
              <a:t>/</a:t>
            </a:r>
          </a:p>
          <a:p>
            <a:endParaRPr lang="en-US" dirty="0" smtClean="0"/>
          </a:p>
          <a:p>
            <a:r>
              <a:rPr lang="en-US" sz="1200" kern="1200" dirty="0" smtClean="0">
                <a:solidFill>
                  <a:schemeClr val="tx1"/>
                </a:solidFill>
                <a:effectLst/>
                <a:latin typeface="+mn-lt"/>
                <a:ea typeface="+mn-ea"/>
                <a:cs typeface="+mn-cs"/>
              </a:rPr>
              <a:t>What: </a:t>
            </a:r>
            <a:r>
              <a:rPr lang="en-US" sz="1200" kern="1200" dirty="0" err="1" smtClean="0">
                <a:solidFill>
                  <a:schemeClr val="tx1"/>
                </a:solidFill>
                <a:effectLst/>
                <a:latin typeface="+mn-lt"/>
                <a:ea typeface="+mn-ea"/>
                <a:cs typeface="+mn-cs"/>
              </a:rPr>
              <a:t>microblogging</a:t>
            </a:r>
            <a:r>
              <a:rPr lang="en-US" sz="1200" kern="1200" dirty="0" smtClean="0">
                <a:solidFill>
                  <a:schemeClr val="tx1"/>
                </a:solidFill>
                <a:effectLst/>
                <a:latin typeface="+mn-lt"/>
                <a:ea typeface="+mn-ea"/>
                <a:cs typeface="+mn-cs"/>
              </a:rPr>
              <a:t> platform for posting anything from anywhere.</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How: signup/register for an account; users can post content such as; text, photos, links, music &amp; video from any device.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Why: this resource is a quick and trendy way to post content from a variety of formats in one place.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End Result: some </a:t>
            </a:r>
            <a:r>
              <a:rPr lang="en-US" sz="1200" kern="1200" dirty="0" err="1" smtClean="0">
                <a:solidFill>
                  <a:schemeClr val="tx1"/>
                </a:solidFill>
                <a:effectLst/>
                <a:latin typeface="+mn-lt"/>
                <a:ea typeface="+mn-ea"/>
                <a:cs typeface="+mn-cs"/>
              </a:rPr>
              <a:t>Tumblrs</a:t>
            </a:r>
            <a:r>
              <a:rPr lang="en-US" sz="1200" kern="1200" dirty="0" smtClean="0">
                <a:solidFill>
                  <a:schemeClr val="tx1"/>
                </a:solidFill>
                <a:effectLst/>
                <a:latin typeface="+mn-lt"/>
                <a:ea typeface="+mn-ea"/>
                <a:cs typeface="+mn-cs"/>
              </a:rPr>
              <a:t> are very creative with a large number of followers (Dr. Who), others have a wicked sense of humor towards a particular situation (law school).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F2250B9-E267-4ED2-88A1-B7578C58BD6F}" type="slidenum">
              <a:rPr lang="en-US" smtClean="0"/>
              <a:t>16</a:t>
            </a:fld>
            <a:endParaRPr lang="en-US"/>
          </a:p>
        </p:txBody>
      </p:sp>
    </p:spTree>
    <p:extLst>
      <p:ext uri="{BB962C8B-B14F-4D97-AF65-F5344CB8AC3E}">
        <p14:creationId xmlns:p14="http://schemas.microsoft.com/office/powerpoint/2010/main" val="3675035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Nebraska Law using </a:t>
            </a:r>
            <a:r>
              <a:rPr lang="en-US" dirty="0" err="1" smtClean="0"/>
              <a:t>Tumblr</a:t>
            </a:r>
            <a:r>
              <a:rPr lang="en-US" dirty="0" smtClean="0"/>
              <a:t> http://</a:t>
            </a:r>
            <a:r>
              <a:rPr lang="en-US" dirty="0" err="1" smtClean="0"/>
              <a:t>nebraskalaw.tumblr.com</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Law Schools tagged</a:t>
            </a:r>
            <a:r>
              <a:rPr lang="en-US" baseline="0" dirty="0" smtClean="0"/>
              <a:t> in </a:t>
            </a:r>
            <a:r>
              <a:rPr lang="en-US" baseline="0" dirty="0" err="1" smtClean="0"/>
              <a:t>Tumblr</a:t>
            </a:r>
            <a:r>
              <a:rPr lang="en-US" baseline="0" dirty="0" smtClean="0"/>
              <a:t> </a:t>
            </a:r>
            <a:r>
              <a:rPr lang="en-US" dirty="0" smtClean="0"/>
              <a:t>http://</a:t>
            </a:r>
            <a:r>
              <a:rPr lang="en-US" dirty="0" err="1" smtClean="0"/>
              <a:t>www.tumblr.com</a:t>
            </a:r>
            <a:r>
              <a:rPr lang="en-US" dirty="0" smtClean="0"/>
              <a:t>/tagged/law%20library</a:t>
            </a:r>
          </a:p>
          <a:p>
            <a:r>
              <a:rPr lang="en-US" dirty="0" smtClean="0"/>
              <a:t> </a:t>
            </a:r>
          </a:p>
          <a:p>
            <a:r>
              <a:rPr lang="en-US" dirty="0" smtClean="0"/>
              <a:t>Penn</a:t>
            </a:r>
            <a:r>
              <a:rPr lang="en-US" baseline="0" dirty="0" smtClean="0"/>
              <a:t> Law has old </a:t>
            </a:r>
            <a:r>
              <a:rPr lang="en-US" baseline="0" dirty="0" err="1" smtClean="0"/>
              <a:t>tumblr</a:t>
            </a:r>
            <a:r>
              <a:rPr lang="en-US" baseline="0" dirty="0" smtClean="0"/>
              <a:t> account, not updated in a year!</a:t>
            </a:r>
            <a:endParaRPr lang="en-US" dirty="0"/>
          </a:p>
        </p:txBody>
      </p:sp>
      <p:sp>
        <p:nvSpPr>
          <p:cNvPr id="4" name="Slide Number Placeholder 3"/>
          <p:cNvSpPr>
            <a:spLocks noGrp="1"/>
          </p:cNvSpPr>
          <p:nvPr>
            <p:ph type="sldNum" sz="quarter" idx="10"/>
          </p:nvPr>
        </p:nvSpPr>
        <p:spPr/>
        <p:txBody>
          <a:bodyPr/>
          <a:lstStyle/>
          <a:p>
            <a:fld id="{6F2250B9-E267-4ED2-88A1-B7578C58BD6F}" type="slidenum">
              <a:rPr lang="en-US" smtClean="0"/>
              <a:t>17</a:t>
            </a:fld>
            <a:endParaRPr lang="en-US"/>
          </a:p>
        </p:txBody>
      </p:sp>
    </p:spTree>
    <p:extLst>
      <p:ext uri="{BB962C8B-B14F-4D97-AF65-F5344CB8AC3E}">
        <p14:creationId xmlns:p14="http://schemas.microsoft.com/office/powerpoint/2010/main" val="1403603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https://storify.com/</a:t>
            </a:r>
            <a:endParaRPr lang="en-US" dirty="0" smtClean="0"/>
          </a:p>
          <a:p>
            <a:endParaRPr lang="en-US" dirty="0" smtClean="0"/>
          </a:p>
          <a:p>
            <a:r>
              <a:rPr lang="en-US" sz="1200" kern="1200" dirty="0" smtClean="0">
                <a:solidFill>
                  <a:schemeClr val="tx1"/>
                </a:solidFill>
                <a:effectLst/>
                <a:latin typeface="+mn-lt"/>
                <a:ea typeface="+mn-ea"/>
                <a:cs typeface="+mn-cs"/>
              </a:rPr>
              <a:t>What: use web content to tell a story.</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How: sign up/register for an account; use your social networks to curate material to create stories on specific topics.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Why: this resources allows users to filter through web content from Twitter, Facebook, YouTube, Flickr, </a:t>
            </a:r>
            <a:r>
              <a:rPr lang="en-US" sz="1200" kern="1200" dirty="0" err="1" smtClean="0">
                <a:solidFill>
                  <a:schemeClr val="tx1"/>
                </a:solidFill>
                <a:effectLst/>
                <a:latin typeface="+mn-lt"/>
                <a:ea typeface="+mn-ea"/>
                <a:cs typeface="+mn-cs"/>
              </a:rPr>
              <a:t>Instagram</a:t>
            </a:r>
            <a:r>
              <a:rPr lang="en-US" sz="1200" kern="1200" dirty="0" smtClean="0">
                <a:solidFill>
                  <a:schemeClr val="tx1"/>
                </a:solidFill>
                <a:effectLst/>
                <a:latin typeface="+mn-lt"/>
                <a:ea typeface="+mn-ea"/>
                <a:cs typeface="+mn-cs"/>
              </a:rPr>
              <a:t> and more to collect and share specific information with other users.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End Result: A unique way to gather and present web content for research on a specific topic or to organize information for information gathering needs.</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6F2250B9-E267-4ED2-88A1-B7578C58BD6F}" type="slidenum">
              <a:rPr lang="en-US" smtClean="0"/>
              <a:t>18</a:t>
            </a:fld>
            <a:endParaRPr lang="en-US"/>
          </a:p>
        </p:txBody>
      </p:sp>
    </p:spTree>
    <p:extLst>
      <p:ext uri="{BB962C8B-B14F-4D97-AF65-F5344CB8AC3E}">
        <p14:creationId xmlns:p14="http://schemas.microsoft.com/office/powerpoint/2010/main" val="3534518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Slaw: </a:t>
            </a:r>
            <a:r>
              <a:rPr lang="en-US" dirty="0" smtClean="0">
                <a:hlinkClick r:id="rId3"/>
              </a:rPr>
              <a:t>http://tips.slaw.ca/2013/research/use-storify-to-save-and-send/</a:t>
            </a:r>
            <a:r>
              <a:rPr lang="en-US" dirty="0" smtClean="0"/>
              <a:t> </a:t>
            </a:r>
          </a:p>
          <a:p>
            <a:r>
              <a:rPr lang="en-US" dirty="0" smtClean="0"/>
              <a:t>AALL12 conference Reports: </a:t>
            </a:r>
            <a:r>
              <a:rPr lang="en-US" dirty="0" smtClean="0">
                <a:hlinkClick r:id="rId4"/>
              </a:rPr>
              <a:t>http://storify.com/kimnayyer/law-libraries-and-open-government</a:t>
            </a:r>
            <a:endParaRPr lang="en-US" dirty="0" smtClean="0"/>
          </a:p>
          <a:p>
            <a:r>
              <a:rPr lang="en-US" dirty="0" smtClean="0"/>
              <a:t>How Twitter</a:t>
            </a:r>
            <a:r>
              <a:rPr lang="en-US" baseline="0" dirty="0" smtClean="0"/>
              <a:t> is </a:t>
            </a:r>
            <a:r>
              <a:rPr lang="en-US" baseline="0" smtClean="0"/>
              <a:t>changing storytelling: </a:t>
            </a:r>
            <a:r>
              <a:rPr lang="en-US" baseline="0" dirty="0" smtClean="0"/>
              <a:t>http://</a:t>
            </a:r>
            <a:r>
              <a:rPr lang="en-US" baseline="0" dirty="0" err="1" smtClean="0"/>
              <a:t>www.fastcoexist.com</a:t>
            </a:r>
            <a:r>
              <a:rPr lang="en-US" baseline="0" dirty="0" smtClean="0"/>
              <a:t>/1682122/how-twitter-is-reshaping-the-future-of-storytelling  </a:t>
            </a:r>
            <a:endParaRPr lang="en-US" dirty="0" smtClean="0"/>
          </a:p>
          <a:p>
            <a:endParaRPr lang="en-US" dirty="0"/>
          </a:p>
        </p:txBody>
      </p:sp>
      <p:sp>
        <p:nvSpPr>
          <p:cNvPr id="4" name="Slide Number Placeholder 3"/>
          <p:cNvSpPr>
            <a:spLocks noGrp="1"/>
          </p:cNvSpPr>
          <p:nvPr>
            <p:ph type="sldNum" sz="quarter" idx="10"/>
          </p:nvPr>
        </p:nvSpPr>
        <p:spPr/>
        <p:txBody>
          <a:bodyPr/>
          <a:lstStyle/>
          <a:p>
            <a:fld id="{6F2250B9-E267-4ED2-88A1-B7578C58BD6F}" type="slidenum">
              <a:rPr lang="en-US" smtClean="0"/>
              <a:t>19</a:t>
            </a:fld>
            <a:endParaRPr lang="en-US"/>
          </a:p>
        </p:txBody>
      </p:sp>
    </p:spTree>
    <p:extLst>
      <p:ext uri="{BB962C8B-B14F-4D97-AF65-F5344CB8AC3E}">
        <p14:creationId xmlns:p14="http://schemas.microsoft.com/office/powerpoint/2010/main" val="329748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trick is to find sources</a:t>
            </a:r>
            <a:r>
              <a:rPr lang="en-US" baseline="0" dirty="0" smtClean="0"/>
              <a:t> where you can ‘tune’ the amount of signals coming to the end user.</a:t>
            </a:r>
          </a:p>
          <a:p>
            <a:r>
              <a:rPr lang="en-US" baseline="0" dirty="0" smtClean="0"/>
              <a:t>Either do this with user controls (hide these updates), or pre-publication filters (selective controls at the network level).</a:t>
            </a:r>
            <a:endParaRPr lang="en-US" dirty="0"/>
          </a:p>
        </p:txBody>
      </p:sp>
      <p:sp>
        <p:nvSpPr>
          <p:cNvPr id="4" name="Slide Number Placeholder 3"/>
          <p:cNvSpPr>
            <a:spLocks noGrp="1"/>
          </p:cNvSpPr>
          <p:nvPr>
            <p:ph type="sldNum" sz="quarter" idx="10"/>
          </p:nvPr>
        </p:nvSpPr>
        <p:spPr/>
        <p:txBody>
          <a:bodyPr/>
          <a:lstStyle/>
          <a:p>
            <a:fld id="{B9BD1AD1-8A8F-467B-91C1-A8EAD5A856DE}" type="slidenum">
              <a:rPr lang="en-US" smtClean="0"/>
              <a:t>2</a:t>
            </a:fld>
            <a:endParaRPr lang="en-US"/>
          </a:p>
        </p:txBody>
      </p:sp>
    </p:spTree>
    <p:extLst>
      <p:ext uri="{BB962C8B-B14F-4D97-AF65-F5344CB8AC3E}">
        <p14:creationId xmlns:p14="http://schemas.microsoft.com/office/powerpoint/2010/main" val="253127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2250B9-E267-4ED2-88A1-B7578C58BD6F}" type="slidenum">
              <a:rPr lang="en-US" smtClean="0"/>
              <a:t>20</a:t>
            </a:fld>
            <a:endParaRPr lang="en-US"/>
          </a:p>
        </p:txBody>
      </p:sp>
    </p:spTree>
    <p:extLst>
      <p:ext uri="{BB962C8B-B14F-4D97-AF65-F5344CB8AC3E}">
        <p14:creationId xmlns:p14="http://schemas.microsoft.com/office/powerpoint/2010/main" val="2835725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2250B9-E267-4ED2-88A1-B7578C58BD6F}" type="slidenum">
              <a:rPr lang="en-US" smtClean="0"/>
              <a:t>21</a:t>
            </a:fld>
            <a:endParaRPr lang="en-US"/>
          </a:p>
        </p:txBody>
      </p:sp>
    </p:spTree>
    <p:extLst>
      <p:ext uri="{BB962C8B-B14F-4D97-AF65-F5344CB8AC3E}">
        <p14:creationId xmlns:p14="http://schemas.microsoft.com/office/powerpoint/2010/main" val="1906560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http://mashe.hawksey.info/2013/02/twitter-archive-tagsv5/</a:t>
            </a:r>
          </a:p>
          <a:p>
            <a:endParaRPr lang="en-US" dirty="0"/>
          </a:p>
        </p:txBody>
      </p:sp>
      <p:sp>
        <p:nvSpPr>
          <p:cNvPr id="4" name="Slide Number Placeholder 3"/>
          <p:cNvSpPr>
            <a:spLocks noGrp="1"/>
          </p:cNvSpPr>
          <p:nvPr>
            <p:ph type="sldNum" sz="quarter" idx="10"/>
          </p:nvPr>
        </p:nvSpPr>
        <p:spPr/>
        <p:txBody>
          <a:bodyPr/>
          <a:lstStyle/>
          <a:p>
            <a:fld id="{6F2250B9-E267-4ED2-88A1-B7578C58BD6F}" type="slidenum">
              <a:rPr lang="en-US" smtClean="0"/>
              <a:t>22</a:t>
            </a:fld>
            <a:endParaRPr lang="en-US"/>
          </a:p>
        </p:txBody>
      </p:sp>
    </p:spTree>
    <p:extLst>
      <p:ext uri="{BB962C8B-B14F-4D97-AF65-F5344CB8AC3E}">
        <p14:creationId xmlns:p14="http://schemas.microsoft.com/office/powerpoint/2010/main" val="101164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mtClean="0"/>
              <a:t>http://memory.loc.gov/service/pnp/fsa/8d40000/8d40700/8d40768v.jpg  </a:t>
            </a:r>
            <a:endParaRPr lang="en-US"/>
          </a:p>
        </p:txBody>
      </p:sp>
      <p:sp>
        <p:nvSpPr>
          <p:cNvPr id="4" name="Slide Number Placeholder 3"/>
          <p:cNvSpPr>
            <a:spLocks noGrp="1"/>
          </p:cNvSpPr>
          <p:nvPr>
            <p:ph type="sldNum" sz="quarter" idx="10"/>
          </p:nvPr>
        </p:nvSpPr>
        <p:spPr/>
        <p:txBody>
          <a:bodyPr/>
          <a:lstStyle/>
          <a:p>
            <a:fld id="{6F2250B9-E267-4ED2-88A1-B7578C58BD6F}" type="slidenum">
              <a:rPr lang="en-US" smtClean="0"/>
              <a:t>23</a:t>
            </a:fld>
            <a:endParaRPr lang="en-US"/>
          </a:p>
        </p:txBody>
      </p:sp>
    </p:spTree>
    <p:extLst>
      <p:ext uri="{BB962C8B-B14F-4D97-AF65-F5344CB8AC3E}">
        <p14:creationId xmlns:p14="http://schemas.microsoft.com/office/powerpoint/2010/main" val="2346925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Audience discussion &amp; suggestions of</a:t>
            </a:r>
            <a:r>
              <a:rPr lang="en-US" baseline="0" dirty="0" smtClean="0"/>
              <a:t> </a:t>
            </a:r>
            <a:r>
              <a:rPr lang="en-US" baseline="0" smtClean="0"/>
              <a:t>cool resources.</a:t>
            </a:r>
            <a:endParaRPr lang="en-US" dirty="0"/>
          </a:p>
        </p:txBody>
      </p:sp>
      <p:sp>
        <p:nvSpPr>
          <p:cNvPr id="4" name="Slide Number Placeholder 3"/>
          <p:cNvSpPr>
            <a:spLocks noGrp="1"/>
          </p:cNvSpPr>
          <p:nvPr>
            <p:ph type="sldNum" sz="quarter" idx="10"/>
          </p:nvPr>
        </p:nvSpPr>
        <p:spPr/>
        <p:txBody>
          <a:bodyPr/>
          <a:lstStyle/>
          <a:p>
            <a:fld id="{6F2250B9-E267-4ED2-88A1-B7578C58BD6F}" type="slidenum">
              <a:rPr lang="en-US" smtClean="0"/>
              <a:t>24</a:t>
            </a:fld>
            <a:endParaRPr lang="en-US"/>
          </a:p>
        </p:txBody>
      </p:sp>
    </p:spTree>
    <p:extLst>
      <p:ext uri="{BB962C8B-B14F-4D97-AF65-F5344CB8AC3E}">
        <p14:creationId xmlns:p14="http://schemas.microsoft.com/office/powerpoint/2010/main" val="653561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2250B9-E267-4ED2-88A1-B7578C58BD6F}" type="slidenum">
              <a:rPr lang="en-US" smtClean="0"/>
              <a:t>3</a:t>
            </a:fld>
            <a:endParaRPr lang="en-US"/>
          </a:p>
        </p:txBody>
      </p:sp>
    </p:spTree>
    <p:extLst>
      <p:ext uri="{BB962C8B-B14F-4D97-AF65-F5344CB8AC3E}">
        <p14:creationId xmlns:p14="http://schemas.microsoft.com/office/powerpoint/2010/main" val="382418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2250B9-E267-4ED2-88A1-B7578C58BD6F}" type="slidenum">
              <a:rPr lang="en-US" smtClean="0"/>
              <a:t>4</a:t>
            </a:fld>
            <a:endParaRPr lang="en-US"/>
          </a:p>
        </p:txBody>
      </p:sp>
    </p:spTree>
    <p:extLst>
      <p:ext uri="{BB962C8B-B14F-4D97-AF65-F5344CB8AC3E}">
        <p14:creationId xmlns:p14="http://schemas.microsoft.com/office/powerpoint/2010/main" val="1734984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 Chicago + Georgetown =</a:t>
            </a:r>
            <a:r>
              <a:rPr lang="en-US" baseline="0" dirty="0" smtClean="0"/>
              <a:t> BAD EXAMPLES</a:t>
            </a:r>
            <a:endParaRPr lang="en-US" dirty="0"/>
          </a:p>
        </p:txBody>
      </p:sp>
      <p:sp>
        <p:nvSpPr>
          <p:cNvPr id="4" name="Slide Number Placeholder 3"/>
          <p:cNvSpPr>
            <a:spLocks noGrp="1"/>
          </p:cNvSpPr>
          <p:nvPr>
            <p:ph type="sldNum" sz="quarter" idx="10"/>
          </p:nvPr>
        </p:nvSpPr>
        <p:spPr/>
        <p:txBody>
          <a:bodyPr/>
          <a:lstStyle/>
          <a:p>
            <a:fld id="{6F2250B9-E267-4ED2-88A1-B7578C58BD6F}" type="slidenum">
              <a:rPr lang="en-US" smtClean="0"/>
              <a:t>5</a:t>
            </a:fld>
            <a:endParaRPr lang="en-US"/>
          </a:p>
        </p:txBody>
      </p:sp>
    </p:spTree>
    <p:extLst>
      <p:ext uri="{BB962C8B-B14F-4D97-AF65-F5344CB8AC3E}">
        <p14:creationId xmlns:p14="http://schemas.microsoft.com/office/powerpoint/2010/main" val="107064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2250B9-E267-4ED2-88A1-B7578C58BD6F}" type="slidenum">
              <a:rPr lang="en-US" smtClean="0"/>
              <a:t>6</a:t>
            </a:fld>
            <a:endParaRPr lang="en-US"/>
          </a:p>
        </p:txBody>
      </p:sp>
    </p:spTree>
    <p:extLst>
      <p:ext uri="{BB962C8B-B14F-4D97-AF65-F5344CB8AC3E}">
        <p14:creationId xmlns:p14="http://schemas.microsoft.com/office/powerpoint/2010/main" val="590480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that faculty</a:t>
            </a:r>
            <a:r>
              <a:rPr lang="en-US" baseline="0" dirty="0" smtClean="0"/>
              <a:t> are not blogging.  It’s that they’re not blogging “for the team” </a:t>
            </a:r>
          </a:p>
          <a:p>
            <a:r>
              <a:rPr lang="en-US" baseline="0" dirty="0" smtClean="0"/>
              <a:t>Many faculty write other places.  Often.  With others.</a:t>
            </a:r>
            <a:endParaRPr lang="en-US" dirty="0"/>
          </a:p>
        </p:txBody>
      </p:sp>
      <p:sp>
        <p:nvSpPr>
          <p:cNvPr id="4" name="Slide Number Placeholder 3"/>
          <p:cNvSpPr>
            <a:spLocks noGrp="1"/>
          </p:cNvSpPr>
          <p:nvPr>
            <p:ph type="sldNum" sz="quarter" idx="10"/>
          </p:nvPr>
        </p:nvSpPr>
        <p:spPr/>
        <p:txBody>
          <a:bodyPr/>
          <a:lstStyle/>
          <a:p>
            <a:fld id="{6F2250B9-E267-4ED2-88A1-B7578C58BD6F}" type="slidenum">
              <a:rPr lang="en-US" smtClean="0"/>
              <a:t>7</a:t>
            </a:fld>
            <a:endParaRPr lang="en-US"/>
          </a:p>
        </p:txBody>
      </p:sp>
    </p:spTree>
    <p:extLst>
      <p:ext uri="{BB962C8B-B14F-4D97-AF65-F5344CB8AC3E}">
        <p14:creationId xmlns:p14="http://schemas.microsoft.com/office/powerpoint/2010/main" val="1926926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http://pipes.yahoo.com</a:t>
            </a:r>
          </a:p>
          <a:p>
            <a:r>
              <a:rPr lang="en-US" dirty="0" smtClean="0"/>
              <a:t>Filter</a:t>
            </a:r>
            <a:r>
              <a:rPr lang="en-US" baseline="0" dirty="0" smtClean="0"/>
              <a:t> by: Author name; Add: Byline; Filter some post types</a:t>
            </a:r>
          </a:p>
          <a:p>
            <a:r>
              <a:rPr lang="en-US" baseline="0" dirty="0" smtClean="0"/>
              <a:t>Next slide: Marcia + cats</a:t>
            </a:r>
            <a:endParaRPr lang="en-US" dirty="0"/>
          </a:p>
        </p:txBody>
      </p:sp>
      <p:sp>
        <p:nvSpPr>
          <p:cNvPr id="4" name="Slide Number Placeholder 3"/>
          <p:cNvSpPr>
            <a:spLocks noGrp="1"/>
          </p:cNvSpPr>
          <p:nvPr>
            <p:ph type="sldNum" sz="quarter" idx="10"/>
          </p:nvPr>
        </p:nvSpPr>
        <p:spPr/>
        <p:txBody>
          <a:bodyPr/>
          <a:lstStyle/>
          <a:p>
            <a:fld id="{6F2250B9-E267-4ED2-88A1-B7578C58BD6F}" type="slidenum">
              <a:rPr lang="en-US" smtClean="0"/>
              <a:t>8</a:t>
            </a:fld>
            <a:endParaRPr lang="en-US"/>
          </a:p>
        </p:txBody>
      </p:sp>
    </p:spTree>
    <p:extLst>
      <p:ext uri="{BB962C8B-B14F-4D97-AF65-F5344CB8AC3E}">
        <p14:creationId xmlns:p14="http://schemas.microsoft.com/office/powerpoint/2010/main" val="1768300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a:t>
            </a:r>
            <a:r>
              <a:rPr lang="en-US" baseline="0" dirty="0" smtClean="0"/>
              <a:t> software is like a free kitten, it’s more than signing up for a free product. Questions to ponder before starting w/a new platform:</a:t>
            </a:r>
          </a:p>
          <a:p>
            <a:pPr marL="228600" indent="-228600">
              <a:buAutoNum type="arabicPeriod"/>
            </a:pPr>
            <a:r>
              <a:rPr lang="en-US" baseline="0" dirty="0" smtClean="0"/>
              <a:t>What is the goal for using this platform? What is the library trying to accomplish? </a:t>
            </a:r>
          </a:p>
          <a:p>
            <a:pPr marL="228600" indent="-228600">
              <a:buAutoNum type="arabicPeriod"/>
            </a:pPr>
            <a:r>
              <a:rPr lang="en-US" baseline="0" dirty="0" smtClean="0"/>
              <a:t>Who is responsible for setup, review &amp; evaluation of platform?</a:t>
            </a:r>
          </a:p>
          <a:p>
            <a:pPr marL="228600" indent="-228600">
              <a:buAutoNum type="arabicPeriod"/>
            </a:pPr>
            <a:r>
              <a:rPr lang="en-US" baseline="0" dirty="0" smtClean="0"/>
              <a:t>How long will library participate? Free trial, short term project (1 </a:t>
            </a:r>
            <a:r>
              <a:rPr lang="en-US" baseline="0" dirty="0" err="1" smtClean="0"/>
              <a:t>yr</a:t>
            </a:r>
            <a:r>
              <a:rPr lang="en-US" baseline="0" dirty="0" smtClean="0"/>
              <a:t>, review monthly), long term (sign contract, review annually)</a:t>
            </a:r>
          </a:p>
          <a:p>
            <a:pPr marL="228600" indent="-228600">
              <a:buAutoNum type="arabicPeriod"/>
            </a:pPr>
            <a:r>
              <a:rPr lang="en-US" baseline="0" dirty="0" smtClean="0"/>
              <a:t>Communication: who will promote, how will people know that library is using platform?</a:t>
            </a:r>
            <a:endParaRPr lang="en-US" dirty="0"/>
          </a:p>
        </p:txBody>
      </p:sp>
      <p:sp>
        <p:nvSpPr>
          <p:cNvPr id="4" name="Slide Number Placeholder 3"/>
          <p:cNvSpPr>
            <a:spLocks noGrp="1"/>
          </p:cNvSpPr>
          <p:nvPr>
            <p:ph type="sldNum" sz="quarter" idx="10"/>
          </p:nvPr>
        </p:nvSpPr>
        <p:spPr/>
        <p:txBody>
          <a:bodyPr/>
          <a:lstStyle/>
          <a:p>
            <a:fld id="{6F2250B9-E267-4ED2-88A1-B7578C58BD6F}" type="slidenum">
              <a:rPr lang="en-US" smtClean="0"/>
              <a:t>9</a:t>
            </a:fld>
            <a:endParaRPr lang="en-US"/>
          </a:p>
        </p:txBody>
      </p:sp>
    </p:spTree>
    <p:extLst>
      <p:ext uri="{BB962C8B-B14F-4D97-AF65-F5344CB8AC3E}">
        <p14:creationId xmlns:p14="http://schemas.microsoft.com/office/powerpoint/2010/main" val="585789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29CB90-4087-46F1-9E9F-3870833AF31D}" type="datetimeFigureOut">
              <a:rPr lang="en-US" smtClean="0"/>
              <a:t>6/13/13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21D94-11D0-4EE8-B731-7BE2C4DDBF63}" type="slidenum">
              <a:rPr lang="en-US" smtClean="0"/>
              <a:t>‹#›</a:t>
            </a:fld>
            <a:endParaRPr lang="en-US"/>
          </a:p>
        </p:txBody>
      </p:sp>
    </p:spTree>
    <p:extLst>
      <p:ext uri="{BB962C8B-B14F-4D97-AF65-F5344CB8AC3E}">
        <p14:creationId xmlns:p14="http://schemas.microsoft.com/office/powerpoint/2010/main" val="3382793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9CB90-4087-46F1-9E9F-3870833AF31D}" type="datetimeFigureOut">
              <a:rPr lang="en-US" smtClean="0"/>
              <a:t>6/13/13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21D94-11D0-4EE8-B731-7BE2C4DDBF63}" type="slidenum">
              <a:rPr lang="en-US" smtClean="0"/>
              <a:t>‹#›</a:t>
            </a:fld>
            <a:endParaRPr lang="en-US"/>
          </a:p>
        </p:txBody>
      </p:sp>
    </p:spTree>
    <p:extLst>
      <p:ext uri="{BB962C8B-B14F-4D97-AF65-F5344CB8AC3E}">
        <p14:creationId xmlns:p14="http://schemas.microsoft.com/office/powerpoint/2010/main" val="1197623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9CB90-4087-46F1-9E9F-3870833AF31D}" type="datetimeFigureOut">
              <a:rPr lang="en-US" smtClean="0"/>
              <a:t>6/13/13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21D94-11D0-4EE8-B731-7BE2C4DDBF63}" type="slidenum">
              <a:rPr lang="en-US" smtClean="0"/>
              <a:t>‹#›</a:t>
            </a:fld>
            <a:endParaRPr lang="en-US"/>
          </a:p>
        </p:txBody>
      </p:sp>
    </p:spTree>
    <p:extLst>
      <p:ext uri="{BB962C8B-B14F-4D97-AF65-F5344CB8AC3E}">
        <p14:creationId xmlns:p14="http://schemas.microsoft.com/office/powerpoint/2010/main" val="127194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9CB90-4087-46F1-9E9F-3870833AF31D}" type="datetimeFigureOut">
              <a:rPr lang="en-US" smtClean="0"/>
              <a:t>6/13/13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21D94-11D0-4EE8-B731-7BE2C4DDBF63}" type="slidenum">
              <a:rPr lang="en-US" smtClean="0"/>
              <a:t>‹#›</a:t>
            </a:fld>
            <a:endParaRPr lang="en-US"/>
          </a:p>
        </p:txBody>
      </p:sp>
    </p:spTree>
    <p:extLst>
      <p:ext uri="{BB962C8B-B14F-4D97-AF65-F5344CB8AC3E}">
        <p14:creationId xmlns:p14="http://schemas.microsoft.com/office/powerpoint/2010/main" val="157662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29CB90-4087-46F1-9E9F-3870833AF31D}" type="datetimeFigureOut">
              <a:rPr lang="en-US" smtClean="0"/>
              <a:t>6/13/13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21D94-11D0-4EE8-B731-7BE2C4DDBF63}" type="slidenum">
              <a:rPr lang="en-US" smtClean="0"/>
              <a:t>‹#›</a:t>
            </a:fld>
            <a:endParaRPr lang="en-US"/>
          </a:p>
        </p:txBody>
      </p:sp>
    </p:spTree>
    <p:extLst>
      <p:ext uri="{BB962C8B-B14F-4D97-AF65-F5344CB8AC3E}">
        <p14:creationId xmlns:p14="http://schemas.microsoft.com/office/powerpoint/2010/main" val="138560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9CB90-4087-46F1-9E9F-3870833AF31D}" type="datetimeFigureOut">
              <a:rPr lang="en-US" smtClean="0"/>
              <a:t>6/13/13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21D94-11D0-4EE8-B731-7BE2C4DDBF63}" type="slidenum">
              <a:rPr lang="en-US" smtClean="0"/>
              <a:t>‹#›</a:t>
            </a:fld>
            <a:endParaRPr lang="en-US"/>
          </a:p>
        </p:txBody>
      </p:sp>
    </p:spTree>
    <p:extLst>
      <p:ext uri="{BB962C8B-B14F-4D97-AF65-F5344CB8AC3E}">
        <p14:creationId xmlns:p14="http://schemas.microsoft.com/office/powerpoint/2010/main" val="1702056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29CB90-4087-46F1-9E9F-3870833AF31D}" type="datetimeFigureOut">
              <a:rPr lang="en-US" smtClean="0"/>
              <a:t>6/13/13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21D94-11D0-4EE8-B731-7BE2C4DDBF63}" type="slidenum">
              <a:rPr lang="en-US" smtClean="0"/>
              <a:t>‹#›</a:t>
            </a:fld>
            <a:endParaRPr lang="en-US"/>
          </a:p>
        </p:txBody>
      </p:sp>
    </p:spTree>
    <p:extLst>
      <p:ext uri="{BB962C8B-B14F-4D97-AF65-F5344CB8AC3E}">
        <p14:creationId xmlns:p14="http://schemas.microsoft.com/office/powerpoint/2010/main" val="370782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9CB90-4087-46F1-9E9F-3870833AF31D}" type="datetimeFigureOut">
              <a:rPr lang="en-US" smtClean="0"/>
              <a:t>6/13/13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21D94-11D0-4EE8-B731-7BE2C4DDBF63}" type="slidenum">
              <a:rPr lang="en-US" smtClean="0"/>
              <a:t>‹#›</a:t>
            </a:fld>
            <a:endParaRPr lang="en-US"/>
          </a:p>
        </p:txBody>
      </p:sp>
    </p:spTree>
    <p:extLst>
      <p:ext uri="{BB962C8B-B14F-4D97-AF65-F5344CB8AC3E}">
        <p14:creationId xmlns:p14="http://schemas.microsoft.com/office/powerpoint/2010/main" val="148147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9CB90-4087-46F1-9E9F-3870833AF31D}" type="datetimeFigureOut">
              <a:rPr lang="en-US" smtClean="0"/>
              <a:t>6/13/13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21D94-11D0-4EE8-B731-7BE2C4DDBF63}" type="slidenum">
              <a:rPr lang="en-US" smtClean="0"/>
              <a:t>‹#›</a:t>
            </a:fld>
            <a:endParaRPr lang="en-US"/>
          </a:p>
        </p:txBody>
      </p:sp>
    </p:spTree>
    <p:extLst>
      <p:ext uri="{BB962C8B-B14F-4D97-AF65-F5344CB8AC3E}">
        <p14:creationId xmlns:p14="http://schemas.microsoft.com/office/powerpoint/2010/main" val="398949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9CB90-4087-46F1-9E9F-3870833AF31D}" type="datetimeFigureOut">
              <a:rPr lang="en-US" smtClean="0"/>
              <a:t>6/13/13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21D94-11D0-4EE8-B731-7BE2C4DDBF63}" type="slidenum">
              <a:rPr lang="en-US" smtClean="0"/>
              <a:t>‹#›</a:t>
            </a:fld>
            <a:endParaRPr lang="en-US"/>
          </a:p>
        </p:txBody>
      </p:sp>
    </p:spTree>
    <p:extLst>
      <p:ext uri="{BB962C8B-B14F-4D97-AF65-F5344CB8AC3E}">
        <p14:creationId xmlns:p14="http://schemas.microsoft.com/office/powerpoint/2010/main" val="3507560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9CB90-4087-46F1-9E9F-3870833AF31D}" type="datetimeFigureOut">
              <a:rPr lang="en-US" smtClean="0"/>
              <a:t>6/13/13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21D94-11D0-4EE8-B731-7BE2C4DDBF63}" type="slidenum">
              <a:rPr lang="en-US" smtClean="0"/>
              <a:t>‹#›</a:t>
            </a:fld>
            <a:endParaRPr lang="en-US"/>
          </a:p>
        </p:txBody>
      </p:sp>
    </p:spTree>
    <p:extLst>
      <p:ext uri="{BB962C8B-B14F-4D97-AF65-F5344CB8AC3E}">
        <p14:creationId xmlns:p14="http://schemas.microsoft.com/office/powerpoint/2010/main" val="38462801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9CB90-4087-46F1-9E9F-3870833AF31D}" type="datetimeFigureOut">
              <a:rPr lang="en-US" smtClean="0"/>
              <a:t>6/13/13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21D94-11D0-4EE8-B731-7BE2C4DDBF63}" type="slidenum">
              <a:rPr lang="en-US" smtClean="0"/>
              <a:t>‹#›</a:t>
            </a:fld>
            <a:endParaRPr lang="en-US"/>
          </a:p>
        </p:txBody>
      </p:sp>
    </p:spTree>
    <p:extLst>
      <p:ext uri="{BB962C8B-B14F-4D97-AF65-F5344CB8AC3E}">
        <p14:creationId xmlns:p14="http://schemas.microsoft.com/office/powerpoint/2010/main" val="3282593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n-Qt0z0ddtb4_M&amp;tbnid=xFmrYPbBpBA86M:&amp;ved=0CAUQjRw&amp;url=http://www.juliussolaris.com/hootsuite-partnership/&amp;ei=DrS2UZibErLa4AOC9ICAAg&amp;bvm=bv.47534661,d.dmg&amp;psig=AFQjCNFwz2i1t0pjY5Ml58dIb55MFmUDzA&amp;ust=1371014526888741" TargetMode="External"/><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www.law.georgetown.edu/faculty/" TargetMode="External"/><Relationship Id="rId5" Type="http://schemas.openxmlformats.org/officeDocument/2006/relationships/hyperlink" Target="http://www.law.upenn.edu/" TargetMode="External"/><Relationship Id="rId6"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ifttt.com/" TargetMode="External"/><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www.searchhash.com/" TargetMode="External"/><Relationship Id="rId4" Type="http://schemas.openxmlformats.org/officeDocument/2006/relationships/hyperlink" Target="http://www.tweetarchivist.com/" TargetMode="External"/><Relationship Id="rId5" Type="http://schemas.openxmlformats.org/officeDocument/2006/relationships/hyperlink" Target="http://mashe.hawksey.info/2013/02/twitter-archive-tagsv5/" TargetMode="External"/><Relationship Id="rId6" Type="http://schemas.openxmlformats.org/officeDocument/2006/relationships/hyperlink" Target="http://www.thinkup.com/" TargetMode="External"/><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hyperlink" Target="http://trello.com" TargetMode="External"/><Relationship Id="rId4" Type="http://schemas.openxmlformats.org/officeDocument/2006/relationships/hyperlink" Target="http://www.indiewire.com/article/a-17-year-old-girl-creates-twivo-a-program-to-save-the-world-from-twitter-tv-spoilers" TargetMode="External"/><Relationship Id="rId5" Type="http://schemas.openxmlformats.org/officeDocument/2006/relationships/hyperlink" Target="http://storify.com/ChicagoKentLaw"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imgres?imgurl&amp;imgrefurl=http://www.newthinktank.com/2010/08/yahoo-pipes-tutorial-part-3/&amp;h=0&amp;w=0&amp;sz=1&amp;tbnid=UfnHLeilN2pIGM&amp;tbnh=120&amp;tbnw=120&amp;zoom=1&amp;docid=t3xrBif-BZL_FM&amp;ei=qJa2UaGuGZGu0AGJ7IGoDA&amp;ved=0CAQQsCU" TargetMode="External"/><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hyperlink" Target="http://www.law.georgetown.edu/faculty/blogPosts.cfm" TargetMode="External"/><Relationship Id="rId7"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memory.loc.gov/service/pnp/fsa/8d40000/8d40700/8d40768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9228109" cy="68579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2895600"/>
            <a:ext cx="4259820" cy="1569660"/>
          </a:xfrm>
          <a:prstGeom prst="rect">
            <a:avLst/>
          </a:prstGeom>
          <a:noFill/>
        </p:spPr>
        <p:txBody>
          <a:bodyPr wrap="none" rtlCol="0">
            <a:spAutoFit/>
          </a:bodyPr>
          <a:lstStyle/>
          <a:p>
            <a:pPr algn="ctr"/>
            <a:r>
              <a:rPr lang="en-US" sz="48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Finding + Tuning</a:t>
            </a:r>
          </a:p>
          <a:p>
            <a:pPr algn="ctr"/>
            <a:r>
              <a:rPr lang="en-US" sz="48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Social Signals</a:t>
            </a:r>
            <a:endParaRPr lang="en-US" sz="48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
        <p:nvSpPr>
          <p:cNvPr id="5" name="TextBox 4"/>
          <p:cNvSpPr txBox="1"/>
          <p:nvPr/>
        </p:nvSpPr>
        <p:spPr>
          <a:xfrm>
            <a:off x="1789703" y="5334000"/>
            <a:ext cx="6769033" cy="830997"/>
          </a:xfrm>
          <a:prstGeom prst="rect">
            <a:avLst/>
          </a:prstGeom>
          <a:noFill/>
        </p:spPr>
        <p:txBody>
          <a:bodyPr wrap="none" rtlCol="0">
            <a:spAutoFit/>
          </a:bodyPr>
          <a:lstStyle/>
          <a:p>
            <a:pPr algn="ct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Marcia Dority Baker, University of Nebraska – Lincoln</a:t>
            </a:r>
          </a:p>
          <a:p>
            <a:pPr algn="ct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Roger V. Skalbeck, Georgetown Law Library</a:t>
            </a:r>
            <a:endParaRPr lang="en-US" sz="2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7058226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itter bir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52600"/>
            <a:ext cx="1790700" cy="1718348"/>
          </a:xfrm>
          <a:prstGeom prst="rect">
            <a:avLst/>
          </a:prstGeom>
        </p:spPr>
      </p:pic>
      <p:sp>
        <p:nvSpPr>
          <p:cNvPr id="2" name="Title 1"/>
          <p:cNvSpPr>
            <a:spLocks noGrp="1"/>
          </p:cNvSpPr>
          <p:nvPr>
            <p:ph type="title"/>
          </p:nvPr>
        </p:nvSpPr>
        <p:spPr/>
        <p:txBody>
          <a:bodyPr/>
          <a:lstStyle/>
          <a:p>
            <a:r>
              <a:rPr lang="en-US" dirty="0" smtClean="0"/>
              <a:t>Twitter Feed Cascade</a:t>
            </a:r>
            <a:endParaRPr lang="en-US" dirty="0"/>
          </a:p>
        </p:txBody>
      </p:sp>
      <p:sp>
        <p:nvSpPr>
          <p:cNvPr id="3" name="Content Placeholder 2"/>
          <p:cNvSpPr>
            <a:spLocks noGrp="1"/>
          </p:cNvSpPr>
          <p:nvPr>
            <p:ph idx="1"/>
          </p:nvPr>
        </p:nvSpPr>
        <p:spPr/>
        <p:txBody>
          <a:bodyPr/>
          <a:lstStyle/>
          <a:p>
            <a:r>
              <a:rPr lang="en-US" dirty="0"/>
              <a:t>O</a:t>
            </a:r>
            <a:r>
              <a:rPr lang="en-US" dirty="0" smtClean="0"/>
              <a:t>rganize relevant Tweets as online newspaper</a:t>
            </a:r>
          </a:p>
          <a:p>
            <a:pPr marL="0" indent="0">
              <a:buNone/>
            </a:pPr>
            <a:endParaRPr lang="en-US" dirty="0" smtClean="0"/>
          </a:p>
          <a:p>
            <a:r>
              <a:rPr lang="en-US" dirty="0" smtClean="0"/>
              <a:t>Daily edition = always collecting &amp; sharing</a:t>
            </a:r>
          </a:p>
          <a:p>
            <a:pPr marL="0" indent="0">
              <a:buNone/>
            </a:pPr>
            <a:endParaRPr lang="en-US" dirty="0" smtClean="0"/>
          </a:p>
          <a:p>
            <a:r>
              <a:rPr lang="en-US" dirty="0" smtClean="0"/>
              <a:t>Initial setup &amp; tweaking, then autopilot</a:t>
            </a:r>
          </a:p>
          <a:p>
            <a:pPr marL="0" indent="0">
              <a:buNone/>
            </a:pPr>
            <a:endParaRPr lang="en-US" dirty="0"/>
          </a:p>
        </p:txBody>
      </p:sp>
      <p:pic>
        <p:nvPicPr>
          <p:cNvPr id="5" name="Picture 4" descr="paperli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724400"/>
            <a:ext cx="3467100" cy="1447800"/>
          </a:xfrm>
          <a:prstGeom prst="rect">
            <a:avLst/>
          </a:prstGeom>
        </p:spPr>
      </p:pic>
    </p:spTree>
    <p:extLst>
      <p:ext uri="{BB962C8B-B14F-4D97-AF65-F5344CB8AC3E}">
        <p14:creationId xmlns:p14="http://schemas.microsoft.com/office/powerpoint/2010/main" val="12765320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All the News that</a:t>
            </a:r>
            <a:r>
              <a:rPr lang="fr-FR" sz="3600" dirty="0" smtClean="0"/>
              <a:t>’</a:t>
            </a:r>
            <a:r>
              <a:rPr lang="en-US" sz="3600" dirty="0" smtClean="0"/>
              <a:t>s Fit to Tweet?</a:t>
            </a:r>
            <a:r>
              <a:rPr lang="en-US" sz="3600" dirty="0"/>
              <a:t/>
            </a:r>
            <a:br>
              <a:rPr lang="en-US" sz="3600" dirty="0"/>
            </a:br>
            <a:endParaRPr lang="en-US" sz="3600" dirty="0"/>
          </a:p>
        </p:txBody>
      </p:sp>
      <p:pic>
        <p:nvPicPr>
          <p:cNvPr id="4" name="Content Placeholder 3" descr="paper.li.png"/>
          <p:cNvPicPr>
            <a:picLocks noGrp="1" noChangeAspect="1"/>
          </p:cNvPicPr>
          <p:nvPr>
            <p:ph idx="1"/>
          </p:nvPr>
        </p:nvPicPr>
        <p:blipFill>
          <a:blip r:embed="rId3">
            <a:extLst>
              <a:ext uri="{28A0092B-C50C-407E-A947-70E740481C1C}">
                <a14:useLocalDpi xmlns:a14="http://schemas.microsoft.com/office/drawing/2010/main" val="0"/>
              </a:ext>
            </a:extLst>
          </a:blip>
          <a:srcRect l="-21781" r="-21781"/>
          <a:stretch>
            <a:fillRect/>
          </a:stretch>
        </p:blipFill>
        <p:spPr/>
      </p:pic>
    </p:spTree>
    <p:extLst>
      <p:ext uri="{BB962C8B-B14F-4D97-AF65-F5344CB8AC3E}">
        <p14:creationId xmlns:p14="http://schemas.microsoft.com/office/powerpoint/2010/main" val="3252911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juliussolaris.com/wp-content/uploads/2012/07/hootsuit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2400"/>
            <a:ext cx="714375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1141" y="2413907"/>
            <a:ext cx="2343590" cy="4154984"/>
          </a:xfrm>
          <a:prstGeom prst="rect">
            <a:avLst/>
          </a:prstGeom>
          <a:noFill/>
        </p:spPr>
        <p:txBody>
          <a:bodyPr wrap="none" rtlCol="0">
            <a:spAutoFit/>
          </a:bodyPr>
          <a:lstStyle/>
          <a:p>
            <a:r>
              <a:rPr lang="en-US" sz="2400" b="1" dirty="0" smtClean="0"/>
              <a:t>Platforms:</a:t>
            </a:r>
          </a:p>
          <a:p>
            <a:r>
              <a:rPr lang="en-US" sz="2400" b="1" dirty="0" smtClean="0"/>
              <a:t>Twitter</a:t>
            </a:r>
          </a:p>
          <a:p>
            <a:r>
              <a:rPr lang="en-US" sz="2400" b="1" dirty="0" smtClean="0"/>
              <a:t>Facebook</a:t>
            </a:r>
          </a:p>
          <a:p>
            <a:r>
              <a:rPr lang="en-US" sz="2400" b="1" dirty="0" smtClean="0"/>
              <a:t>LinkedIn</a:t>
            </a:r>
          </a:p>
          <a:p>
            <a:r>
              <a:rPr lang="en-US" sz="2400" b="1" dirty="0" smtClean="0"/>
              <a:t>Google+ (sort of)</a:t>
            </a:r>
          </a:p>
          <a:p>
            <a:r>
              <a:rPr lang="en-US" sz="2400" b="1" dirty="0" smtClean="0"/>
              <a:t>RSS</a:t>
            </a:r>
          </a:p>
          <a:p>
            <a:r>
              <a:rPr lang="en-US" sz="2400" b="1" dirty="0" err="1" smtClean="0"/>
              <a:t>Instagram</a:t>
            </a:r>
            <a:endParaRPr lang="en-US" sz="2400" b="1" dirty="0" smtClean="0"/>
          </a:p>
          <a:p>
            <a:r>
              <a:rPr lang="en-US" sz="2400" b="1" dirty="0" err="1" smtClean="0"/>
              <a:t>Storify</a:t>
            </a:r>
            <a:endParaRPr lang="en-US" sz="2400" b="1" dirty="0" smtClean="0"/>
          </a:p>
          <a:p>
            <a:r>
              <a:rPr lang="en-US" sz="2400" b="1" dirty="0" smtClean="0"/>
              <a:t>YouTube</a:t>
            </a:r>
          </a:p>
          <a:p>
            <a:r>
              <a:rPr lang="en-US" sz="2400" b="1" dirty="0" err="1" smtClean="0"/>
              <a:t>Vimeo</a:t>
            </a:r>
            <a:endParaRPr lang="en-US" sz="2400" b="1" dirty="0" smtClean="0"/>
          </a:p>
          <a:p>
            <a:r>
              <a:rPr lang="en-US" sz="2400" b="1" dirty="0" smtClean="0"/>
              <a:t>Etc.</a:t>
            </a:r>
          </a:p>
        </p:txBody>
      </p:sp>
      <p:sp>
        <p:nvSpPr>
          <p:cNvPr id="4" name="TextBox 3"/>
          <p:cNvSpPr txBox="1"/>
          <p:nvPr/>
        </p:nvSpPr>
        <p:spPr>
          <a:xfrm>
            <a:off x="3200400" y="2413907"/>
            <a:ext cx="2265107" cy="2677656"/>
          </a:xfrm>
          <a:prstGeom prst="rect">
            <a:avLst/>
          </a:prstGeom>
          <a:noFill/>
        </p:spPr>
        <p:txBody>
          <a:bodyPr wrap="none" rtlCol="0">
            <a:spAutoFit/>
          </a:bodyPr>
          <a:lstStyle/>
          <a:p>
            <a:r>
              <a:rPr lang="en-US" sz="2400" b="1" dirty="0" smtClean="0"/>
              <a:t>Track:</a:t>
            </a:r>
          </a:p>
          <a:p>
            <a:r>
              <a:rPr lang="en-US" sz="2400" b="1" dirty="0" smtClean="0"/>
              <a:t>Twitter Lists</a:t>
            </a:r>
          </a:p>
          <a:p>
            <a:r>
              <a:rPr lang="en-US" sz="2400" b="1" dirty="0" smtClean="0"/>
              <a:t>Search Terms</a:t>
            </a:r>
          </a:p>
          <a:p>
            <a:r>
              <a:rPr lang="en-US" sz="2400" b="1" dirty="0" smtClean="0"/>
              <a:t>Activity Streams</a:t>
            </a:r>
          </a:p>
          <a:p>
            <a:r>
              <a:rPr lang="en-US" sz="2400" b="1" dirty="0" err="1" smtClean="0"/>
              <a:t>Hashtags</a:t>
            </a:r>
            <a:endParaRPr lang="en-US" sz="2400" b="1" dirty="0" smtClean="0"/>
          </a:p>
          <a:p>
            <a:r>
              <a:rPr lang="en-US" sz="2400" b="1" dirty="0" smtClean="0"/>
              <a:t>Twitter DM</a:t>
            </a:r>
          </a:p>
          <a:p>
            <a:endParaRPr lang="en-US" sz="2400" b="1" dirty="0" smtClean="0"/>
          </a:p>
        </p:txBody>
      </p:sp>
      <p:sp>
        <p:nvSpPr>
          <p:cNvPr id="5" name="TextBox 4"/>
          <p:cNvSpPr txBox="1"/>
          <p:nvPr/>
        </p:nvSpPr>
        <p:spPr>
          <a:xfrm>
            <a:off x="5867400" y="2413907"/>
            <a:ext cx="3089757" cy="2308324"/>
          </a:xfrm>
          <a:prstGeom prst="rect">
            <a:avLst/>
          </a:prstGeom>
          <a:noFill/>
        </p:spPr>
        <p:txBody>
          <a:bodyPr wrap="none" rtlCol="0">
            <a:spAutoFit/>
          </a:bodyPr>
          <a:lstStyle/>
          <a:p>
            <a:r>
              <a:rPr lang="en-US" sz="2400" b="1" dirty="0" smtClean="0"/>
              <a:t>Features:</a:t>
            </a:r>
          </a:p>
          <a:p>
            <a:r>
              <a:rPr lang="en-US" sz="2400" b="1" dirty="0" smtClean="0"/>
              <a:t>Scheduled Posts</a:t>
            </a:r>
          </a:p>
          <a:p>
            <a:r>
              <a:rPr lang="en-US" sz="2400" b="1" dirty="0" smtClean="0"/>
              <a:t>Multi-platform publish</a:t>
            </a:r>
          </a:p>
          <a:p>
            <a:r>
              <a:rPr lang="en-US" sz="2400" b="1" dirty="0" smtClean="0"/>
              <a:t>RSS to publish</a:t>
            </a:r>
          </a:p>
          <a:p>
            <a:r>
              <a:rPr lang="en-US" sz="2400" b="1" dirty="0" smtClean="0"/>
              <a:t>Metrics &amp; Reports</a:t>
            </a:r>
          </a:p>
          <a:p>
            <a:endParaRPr lang="en-US" sz="2400" b="1" dirty="0" smtClean="0"/>
          </a:p>
        </p:txBody>
      </p:sp>
    </p:spTree>
    <p:extLst>
      <p:ext uri="{BB962C8B-B14F-4D97-AF65-F5344CB8AC3E}">
        <p14:creationId xmlns:p14="http://schemas.microsoft.com/office/powerpoint/2010/main" val="23184276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as Art</a:t>
            </a:r>
            <a:endParaRPr lang="en-US" dirty="0"/>
          </a:p>
        </p:txBody>
      </p:sp>
      <p:pic>
        <p:nvPicPr>
          <p:cNvPr id="4" name="Content Placeholder 3" descr="ebooks.png"/>
          <p:cNvPicPr>
            <a:picLocks noGrp="1" noChangeAspect="1"/>
          </p:cNvPicPr>
          <p:nvPr>
            <p:ph idx="1"/>
          </p:nvPr>
        </p:nvPicPr>
        <p:blipFill>
          <a:blip r:embed="rId3">
            <a:extLst>
              <a:ext uri="{28A0092B-C50C-407E-A947-70E740481C1C}">
                <a14:useLocalDpi xmlns:a14="http://schemas.microsoft.com/office/drawing/2010/main" val="0"/>
              </a:ext>
            </a:extLst>
          </a:blip>
          <a:srcRect t="37" b="37"/>
          <a:stretch>
            <a:fillRect/>
          </a:stretch>
        </p:blipFill>
        <p:spPr/>
      </p:pic>
      <p:pic>
        <p:nvPicPr>
          <p:cNvPr id="7" name="Picture 6" descr="lawschool2.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2133600"/>
            <a:ext cx="4730921" cy="4495800"/>
          </a:xfrm>
          <a:prstGeom prst="rect">
            <a:avLst/>
          </a:prstGeom>
        </p:spPr>
      </p:pic>
      <p:pic>
        <p:nvPicPr>
          <p:cNvPr id="8" name="Picture 7" descr="ebooks in public librari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1" y="1219200"/>
            <a:ext cx="5015520" cy="3505200"/>
          </a:xfrm>
          <a:prstGeom prst="rect">
            <a:avLst/>
          </a:prstGeom>
        </p:spPr>
      </p:pic>
    </p:spTree>
    <p:extLst>
      <p:ext uri="{BB962C8B-B14F-4D97-AF65-F5344CB8AC3E}">
        <p14:creationId xmlns:p14="http://schemas.microsoft.com/office/powerpoint/2010/main" val="37239988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r>
              <a:rPr lang="en-US" sz="3600" dirty="0" err="1" smtClean="0"/>
              <a:t>Visual.ly</a:t>
            </a:r>
            <a:r>
              <a:rPr lang="en-US" sz="3600" dirty="0" smtClean="0"/>
              <a:t> in “Digital Assets in Estate Planning” </a:t>
            </a:r>
            <a:r>
              <a:rPr lang="en-US" sz="3600" dirty="0" err="1" smtClean="0"/>
              <a:t>LibGuide</a:t>
            </a:r>
            <a:endParaRPr lang="en-US" sz="3600" dirty="0"/>
          </a:p>
        </p:txBody>
      </p:sp>
      <p:pic>
        <p:nvPicPr>
          <p:cNvPr id="4" name="Content Placeholder 3" descr="LibGuide.png"/>
          <p:cNvPicPr>
            <a:picLocks noGrp="1" noChangeAspect="1"/>
          </p:cNvPicPr>
          <p:nvPr>
            <p:ph idx="1"/>
          </p:nvPr>
        </p:nvPicPr>
        <p:blipFill>
          <a:blip r:embed="rId3">
            <a:extLst>
              <a:ext uri="{28A0092B-C50C-407E-A947-70E740481C1C}">
                <a14:useLocalDpi xmlns:a14="http://schemas.microsoft.com/office/drawing/2010/main" val="0"/>
              </a:ext>
            </a:extLst>
          </a:blip>
          <a:srcRect l="-25469" r="-25469"/>
          <a:stretch>
            <a:fillRect/>
          </a:stretch>
        </p:blipFill>
        <p:spPr>
          <a:xfrm>
            <a:off x="457200" y="1447800"/>
            <a:ext cx="8229600" cy="4830763"/>
          </a:xfrm>
        </p:spPr>
      </p:pic>
    </p:spTree>
    <p:extLst>
      <p:ext uri="{BB962C8B-B14F-4D97-AF65-F5344CB8AC3E}">
        <p14:creationId xmlns:p14="http://schemas.microsoft.com/office/powerpoint/2010/main" val="24146006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799"/>
            <a:ext cx="276993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0" y="228600"/>
            <a:ext cx="4869538" cy="923330"/>
          </a:xfrm>
          <a:prstGeom prst="rect">
            <a:avLst/>
          </a:prstGeom>
          <a:noFill/>
        </p:spPr>
        <p:txBody>
          <a:bodyPr wrap="none" rtlCol="0">
            <a:spAutoFit/>
          </a:bodyPr>
          <a:lstStyle/>
          <a:p>
            <a:r>
              <a:rPr lang="en-US" b="1" dirty="0" smtClean="0"/>
              <a:t>Example #1:  </a:t>
            </a:r>
            <a:r>
              <a:rPr lang="en-US" b="1" dirty="0" smtClean="0">
                <a:hlinkClick r:id="rId4"/>
              </a:rPr>
              <a:t>www.law.georgetown.edu/faculty/</a:t>
            </a:r>
            <a:r>
              <a:rPr lang="en-US" b="1" dirty="0" smtClean="0"/>
              <a:t> </a:t>
            </a:r>
          </a:p>
          <a:p>
            <a:r>
              <a:rPr lang="en-US" b="1" dirty="0" smtClean="0"/>
              <a:t>Example #2: </a:t>
            </a:r>
            <a:r>
              <a:rPr lang="en-US" b="1" dirty="0" smtClean="0">
                <a:hlinkClick r:id="rId5"/>
              </a:rPr>
              <a:t>www.law.upenn.edu</a:t>
            </a:r>
            <a:r>
              <a:rPr lang="en-US" b="1" dirty="0" smtClean="0"/>
              <a:t> </a:t>
            </a:r>
          </a:p>
          <a:p>
            <a:endParaRPr lang="en-US" b="1" dirty="0"/>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285375"/>
            <a:ext cx="9022173" cy="619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521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31"/>
                                        </p:tgtEl>
                                        <p:attrNameLst>
                                          <p:attrName>style.visibility</p:attrName>
                                        </p:attrNameLst>
                                      </p:cBhvr>
                                      <p:to>
                                        <p:strVal val="visible"/>
                                      </p:to>
                                    </p:set>
                                    <p:animEffect transition="in" filter="fade">
                                      <p:cBhvr>
                                        <p:cTn id="18"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Tumblr</a:t>
            </a:r>
            <a:r>
              <a:rPr lang="en-US" dirty="0" smtClean="0"/>
              <a:t> in the Library?</a:t>
            </a:r>
            <a:endParaRPr lang="en-US" dirty="0"/>
          </a:p>
        </p:txBody>
      </p:sp>
      <p:sp>
        <p:nvSpPr>
          <p:cNvPr id="3" name="Content Placeholder 2"/>
          <p:cNvSpPr>
            <a:spLocks noGrp="1"/>
          </p:cNvSpPr>
          <p:nvPr>
            <p:ph idx="1"/>
          </p:nvPr>
        </p:nvSpPr>
        <p:spPr/>
        <p:txBody>
          <a:bodyPr/>
          <a:lstStyle/>
          <a:p>
            <a:r>
              <a:rPr lang="en-US" dirty="0" smtClean="0"/>
              <a:t>Micro-blogging + Social Software = </a:t>
            </a:r>
            <a:r>
              <a:rPr lang="en-US" dirty="0" err="1" smtClean="0"/>
              <a:t>Tumblr</a:t>
            </a:r>
            <a:endParaRPr lang="en-US" dirty="0" smtClean="0"/>
          </a:p>
          <a:p>
            <a:pPr marL="0" indent="0">
              <a:buNone/>
            </a:pPr>
            <a:endParaRPr lang="en-US" dirty="0" smtClean="0"/>
          </a:p>
          <a:p>
            <a:r>
              <a:rPr lang="en-US" dirty="0" smtClean="0"/>
              <a:t>What law libraries using it?</a:t>
            </a:r>
          </a:p>
          <a:p>
            <a:endParaRPr lang="en-US" dirty="0" smtClean="0"/>
          </a:p>
          <a:p>
            <a:r>
              <a:rPr lang="en-US" dirty="0" smtClean="0"/>
              <a:t>#</a:t>
            </a:r>
            <a:r>
              <a:rPr lang="en-US" dirty="0" err="1" smtClean="0"/>
              <a:t>lawlibraries</a:t>
            </a:r>
            <a:r>
              <a:rPr lang="en-US" dirty="0" smtClean="0"/>
              <a:t> or #</a:t>
            </a:r>
            <a:r>
              <a:rPr lang="en-US" dirty="0" err="1" smtClean="0"/>
              <a:t>lawlibrary</a:t>
            </a:r>
            <a:endParaRPr lang="en-US" dirty="0" smtClean="0"/>
          </a:p>
          <a:p>
            <a:pPr marL="0" indent="0">
              <a:buNone/>
            </a:pPr>
            <a:endParaRPr lang="en-US" dirty="0"/>
          </a:p>
        </p:txBody>
      </p:sp>
      <p:pic>
        <p:nvPicPr>
          <p:cNvPr id="4" name="Picture 3" descr="tumbl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743200"/>
            <a:ext cx="2400300" cy="2298700"/>
          </a:xfrm>
          <a:prstGeom prst="rect">
            <a:avLst/>
          </a:prstGeom>
        </p:spPr>
      </p:pic>
    </p:spTree>
    <p:extLst>
      <p:ext uri="{BB962C8B-B14F-4D97-AF65-F5344CB8AC3E}">
        <p14:creationId xmlns:p14="http://schemas.microsoft.com/office/powerpoint/2010/main" val="20766311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dirty="0" smtClean="0"/>
              <a:t>Law School </a:t>
            </a:r>
            <a:r>
              <a:rPr lang="en-US" dirty="0" err="1" smtClean="0"/>
              <a:t>Tumblr</a:t>
            </a:r>
            <a:r>
              <a:rPr lang="en-US" dirty="0" smtClean="0"/>
              <a:t> = Dark Humor &amp; GIFs</a:t>
            </a:r>
            <a:endParaRPr lang="en-US" dirty="0"/>
          </a:p>
        </p:txBody>
      </p:sp>
      <p:pic>
        <p:nvPicPr>
          <p:cNvPr id="7" name="Content Placeholder 6" descr="law school tumblr.png"/>
          <p:cNvPicPr>
            <a:picLocks noGrp="1" noChangeAspect="1"/>
          </p:cNvPicPr>
          <p:nvPr>
            <p:ph idx="1"/>
          </p:nvPr>
        </p:nvPicPr>
        <p:blipFill>
          <a:blip r:embed="rId3">
            <a:extLst>
              <a:ext uri="{28A0092B-C50C-407E-A947-70E740481C1C}">
                <a14:useLocalDpi xmlns:a14="http://schemas.microsoft.com/office/drawing/2010/main" val="0"/>
              </a:ext>
            </a:extLst>
          </a:blip>
          <a:srcRect t="10085" b="10085"/>
          <a:stretch>
            <a:fillRect/>
          </a:stretch>
        </p:blipFill>
        <p:spPr/>
      </p:pic>
    </p:spTree>
    <p:extLst>
      <p:ext uri="{BB962C8B-B14F-4D97-AF65-F5344CB8AC3E}">
        <p14:creationId xmlns:p14="http://schemas.microsoft.com/office/powerpoint/2010/main" val="39083663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 a Story…</a:t>
            </a:r>
            <a:endParaRPr lang="en-US" dirty="0"/>
          </a:p>
        </p:txBody>
      </p:sp>
      <p:pic>
        <p:nvPicPr>
          <p:cNvPr id="5" name="Content Placeholder 4" descr="Storify home.png"/>
          <p:cNvPicPr>
            <a:picLocks noGrp="1" noChangeAspect="1"/>
          </p:cNvPicPr>
          <p:nvPr>
            <p:ph idx="1"/>
          </p:nvPr>
        </p:nvPicPr>
        <p:blipFill>
          <a:blip r:embed="rId3">
            <a:extLst>
              <a:ext uri="{28A0092B-C50C-407E-A947-70E740481C1C}">
                <a14:useLocalDpi xmlns:a14="http://schemas.microsoft.com/office/drawing/2010/main" val="0"/>
              </a:ext>
            </a:extLst>
          </a:blip>
          <a:srcRect l="-7674" r="-7674"/>
          <a:stretch>
            <a:fillRect/>
          </a:stretch>
        </p:blipFill>
        <p:spPr/>
      </p:pic>
    </p:spTree>
    <p:extLst>
      <p:ext uri="{BB962C8B-B14F-4D97-AF65-F5344CB8AC3E}">
        <p14:creationId xmlns:p14="http://schemas.microsoft.com/office/powerpoint/2010/main" val="3588730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Storify</a:t>
            </a:r>
            <a:r>
              <a:rPr lang="en-US" dirty="0" smtClean="0"/>
              <a:t> for Research</a:t>
            </a:r>
            <a:endParaRPr lang="en-US" dirty="0"/>
          </a:p>
        </p:txBody>
      </p:sp>
      <p:pic>
        <p:nvPicPr>
          <p:cNvPr id="4" name="Content Placeholder 3" descr="Storify.png"/>
          <p:cNvPicPr>
            <a:picLocks noGrp="1" noChangeAspect="1"/>
          </p:cNvPicPr>
          <p:nvPr>
            <p:ph idx="1"/>
          </p:nvPr>
        </p:nvPicPr>
        <p:blipFill>
          <a:blip r:embed="rId3">
            <a:extLst>
              <a:ext uri="{28A0092B-C50C-407E-A947-70E740481C1C}">
                <a14:useLocalDpi xmlns:a14="http://schemas.microsoft.com/office/drawing/2010/main" val="0"/>
              </a:ext>
            </a:extLst>
          </a:blip>
          <a:srcRect t="6207" b="6207"/>
          <a:stretch>
            <a:fillRect/>
          </a:stretch>
        </p:blipFill>
        <p:spPr/>
      </p:pic>
    </p:spTree>
    <p:extLst>
      <p:ext uri="{BB962C8B-B14F-4D97-AF65-F5344CB8AC3E}">
        <p14:creationId xmlns:p14="http://schemas.microsoft.com/office/powerpoint/2010/main" val="3963070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762000"/>
            <a:ext cx="7543800" cy="5181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900" b="0" i="0" u="none" strike="noStrike" kern="120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Palatino Linotype"/>
                <a:ea typeface="+mj-ea"/>
                <a:cs typeface="+mj-cs"/>
              </a:rPr>
              <a:t>NOISENOISENOISENOISENOISENOISENOISENOISENOISENOISENOISENOISENOISENOISENOISENOISENOISENOISENOISENOISENOISENOISENOISENOISENOISENOISEN</a:t>
            </a:r>
            <a:endParaRPr kumimoji="0" lang="en-US" sz="49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Palatino Linotype"/>
              <a:ea typeface="+mj-ea"/>
              <a:cs typeface="+mj-cs"/>
            </a:endParaRPr>
          </a:p>
        </p:txBody>
      </p:sp>
      <p:sp>
        <p:nvSpPr>
          <p:cNvPr id="6" name="Title 1"/>
          <p:cNvSpPr txBox="1">
            <a:spLocks/>
          </p:cNvSpPr>
          <p:nvPr/>
        </p:nvSpPr>
        <p:spPr>
          <a:xfrm>
            <a:off x="990600" y="762000"/>
            <a:ext cx="7543800" cy="5181600"/>
          </a:xfrm>
          <a:prstGeom prst="rect">
            <a:avLst/>
          </a:prstGeom>
          <a:solidFill>
            <a:sysClr val="window" lastClr="FFFFFF">
              <a:lumMod val="95000"/>
            </a:sysClr>
          </a:solidFill>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900" b="0" i="0" u="none" strike="noStrike" kern="1200" cap="none" spc="0" normalizeH="0" baseline="0" noProof="0" dirty="0" smtClean="0">
                <a:ln>
                  <a:noFill/>
                </a:ln>
                <a:solidFill>
                  <a:prstClr val="white">
                    <a:lumMod val="85000"/>
                  </a:prstClr>
                </a:solidFill>
                <a:effectLst>
                  <a:outerShdw blurRad="38100" dist="38100" dir="2700000" algn="tl">
                    <a:srgbClr val="000000">
                      <a:alpha val="43137"/>
                    </a:srgbClr>
                  </a:outerShdw>
                </a:effectLst>
                <a:uLnTx/>
                <a:uFillTx/>
                <a:latin typeface="Palatino Linotype"/>
                <a:ea typeface="+mj-ea"/>
                <a:cs typeface="+mj-cs"/>
              </a:rPr>
              <a:t>NOI</a:t>
            </a:r>
            <a:r>
              <a:rPr kumimoji="0" lang="en-US" sz="49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Palatino Linotype"/>
                <a:ea typeface="+mj-ea"/>
                <a:cs typeface="+mj-cs"/>
              </a:rPr>
              <a:t>S</a:t>
            </a:r>
            <a:r>
              <a:rPr kumimoji="0" lang="en-US" sz="4900" b="0" i="0" u="none" strike="noStrike" kern="1200" cap="none" spc="0" normalizeH="0" baseline="0" noProof="0" dirty="0" smtClean="0">
                <a:ln>
                  <a:noFill/>
                </a:ln>
                <a:solidFill>
                  <a:prstClr val="white">
                    <a:lumMod val="85000"/>
                  </a:prstClr>
                </a:solidFill>
                <a:effectLst>
                  <a:outerShdw blurRad="38100" dist="38100" dir="2700000" algn="tl">
                    <a:srgbClr val="000000">
                      <a:alpha val="43137"/>
                    </a:srgbClr>
                  </a:outerShdw>
                </a:effectLst>
                <a:uLnTx/>
                <a:uFillTx/>
                <a:latin typeface="Palatino Linotype"/>
                <a:ea typeface="+mj-ea"/>
                <a:cs typeface="+mj-cs"/>
              </a:rPr>
              <a:t>ENOISENOISENOISENO</a:t>
            </a:r>
            <a:r>
              <a:rPr kumimoji="0" lang="en-US" sz="49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Palatino Linotype"/>
                <a:ea typeface="+mj-ea"/>
                <a:cs typeface="+mj-cs"/>
              </a:rPr>
              <a:t>I</a:t>
            </a:r>
            <a:r>
              <a:rPr kumimoji="0" lang="en-US" sz="4900" b="0" i="0" u="none" strike="noStrike" kern="1200" cap="none" spc="0" normalizeH="0" baseline="0" noProof="0" dirty="0" smtClean="0">
                <a:ln>
                  <a:noFill/>
                </a:ln>
                <a:solidFill>
                  <a:prstClr val="white">
                    <a:lumMod val="85000"/>
                  </a:prstClr>
                </a:solidFill>
                <a:effectLst>
                  <a:outerShdw blurRad="38100" dist="38100" dir="2700000" algn="tl">
                    <a:srgbClr val="000000">
                      <a:alpha val="43137"/>
                    </a:srgbClr>
                  </a:outerShdw>
                </a:effectLst>
                <a:uLnTx/>
                <a:uFillTx/>
                <a:latin typeface="Palatino Linotype"/>
                <a:ea typeface="+mj-ea"/>
                <a:cs typeface="+mj-cs"/>
              </a:rPr>
              <a:t>SENOISENOISENOISEN</a:t>
            </a:r>
            <a:r>
              <a:rPr kumimoji="0" lang="en-US" sz="49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Palatino Linotype"/>
                <a:ea typeface="+mj-ea"/>
                <a:cs typeface="+mj-cs"/>
              </a:rPr>
              <a:t>G</a:t>
            </a:r>
            <a:r>
              <a:rPr kumimoji="0" lang="en-US" sz="4900" b="0" i="0" u="none" strike="noStrike" kern="1200" cap="none" spc="0" normalizeH="0" baseline="0" noProof="0" dirty="0" smtClean="0">
                <a:ln>
                  <a:noFill/>
                </a:ln>
                <a:solidFill>
                  <a:prstClr val="white">
                    <a:lumMod val="85000"/>
                  </a:prstClr>
                </a:solidFill>
                <a:effectLst>
                  <a:outerShdw blurRad="38100" dist="38100" dir="2700000" algn="tl">
                    <a:srgbClr val="000000">
                      <a:alpha val="43137"/>
                    </a:srgbClr>
                  </a:outerShdw>
                </a:effectLst>
                <a:uLnTx/>
                <a:uFillTx/>
                <a:latin typeface="Palatino Linotype"/>
                <a:ea typeface="+mj-ea"/>
                <a:cs typeface="+mj-cs"/>
              </a:rPr>
              <a:t>ISENOISENOISENOISE</a:t>
            </a:r>
            <a:r>
              <a:rPr kumimoji="0" lang="en-US" sz="49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Palatino Linotype"/>
                <a:ea typeface="+mj-ea"/>
                <a:cs typeface="+mj-cs"/>
              </a:rPr>
              <a:t>N</a:t>
            </a:r>
            <a:r>
              <a:rPr kumimoji="0" lang="en-US" sz="4900" b="0" i="0" u="none" strike="noStrike" kern="1200" cap="none" spc="0" normalizeH="0" baseline="0" noProof="0" dirty="0" smtClean="0">
                <a:ln>
                  <a:noFill/>
                </a:ln>
                <a:solidFill>
                  <a:prstClr val="white">
                    <a:lumMod val="85000"/>
                  </a:prstClr>
                </a:solidFill>
                <a:effectLst>
                  <a:outerShdw blurRad="38100" dist="38100" dir="2700000" algn="tl">
                    <a:srgbClr val="000000">
                      <a:alpha val="43137"/>
                    </a:srgbClr>
                  </a:outerShdw>
                </a:effectLst>
                <a:uLnTx/>
                <a:uFillTx/>
                <a:latin typeface="Palatino Linotype"/>
                <a:ea typeface="+mj-ea"/>
                <a:cs typeface="+mj-cs"/>
              </a:rPr>
              <a:t>OISENOISENOISENOIS</a:t>
            </a:r>
            <a:r>
              <a:rPr kumimoji="0" lang="en-US" sz="49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Palatino Linotype"/>
                <a:ea typeface="+mj-ea"/>
                <a:cs typeface="+mj-cs"/>
              </a:rPr>
              <a:t>A</a:t>
            </a:r>
            <a:r>
              <a:rPr kumimoji="0" lang="en-US" sz="4900" b="0" i="0" u="none" strike="noStrike" kern="1200" cap="none" spc="0" normalizeH="0" baseline="0" noProof="0" dirty="0" smtClean="0">
                <a:ln>
                  <a:noFill/>
                </a:ln>
                <a:solidFill>
                  <a:prstClr val="white">
                    <a:lumMod val="85000"/>
                  </a:prstClr>
                </a:solidFill>
                <a:effectLst>
                  <a:outerShdw blurRad="38100" dist="38100" dir="2700000" algn="tl">
                    <a:srgbClr val="000000">
                      <a:alpha val="43137"/>
                    </a:srgbClr>
                  </a:outerShdw>
                </a:effectLst>
                <a:uLnTx/>
                <a:uFillTx/>
                <a:latin typeface="Palatino Linotype"/>
                <a:ea typeface="+mj-ea"/>
                <a:cs typeface="+mj-cs"/>
              </a:rPr>
              <a:t>OISENOISENOISENOIS</a:t>
            </a:r>
            <a:r>
              <a:rPr kumimoji="0" lang="en-US" sz="49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Palatino Linotype"/>
                <a:ea typeface="+mj-ea"/>
                <a:cs typeface="+mj-cs"/>
              </a:rPr>
              <a:t>L</a:t>
            </a:r>
            <a:r>
              <a:rPr kumimoji="0" lang="en-US" sz="4900" b="0" i="0" u="none" strike="noStrike" kern="1200" cap="none" spc="0" normalizeH="0" baseline="0" noProof="0" dirty="0" smtClean="0">
                <a:ln>
                  <a:noFill/>
                </a:ln>
                <a:solidFill>
                  <a:prstClr val="white">
                    <a:lumMod val="85000"/>
                  </a:prstClr>
                </a:solidFill>
                <a:effectLst>
                  <a:outerShdw blurRad="38100" dist="38100" dir="2700000" algn="tl">
                    <a:srgbClr val="000000">
                      <a:alpha val="43137"/>
                    </a:srgbClr>
                  </a:outerShdw>
                </a:effectLst>
                <a:uLnTx/>
                <a:uFillTx/>
                <a:latin typeface="Palatino Linotype"/>
                <a:ea typeface="+mj-ea"/>
                <a:cs typeface="+mj-cs"/>
              </a:rPr>
              <a:t>NOISENOISENOISENOISENOISENOISENO</a:t>
            </a:r>
            <a:endParaRPr kumimoji="0" lang="en-US" sz="4900" b="0" i="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Palatino Linotype"/>
              <a:ea typeface="+mj-ea"/>
              <a:cs typeface="+mj-cs"/>
            </a:endParaRPr>
          </a:p>
        </p:txBody>
      </p:sp>
    </p:spTree>
    <p:extLst>
      <p:ext uri="{BB962C8B-B14F-4D97-AF65-F5344CB8AC3E}">
        <p14:creationId xmlns:p14="http://schemas.microsoft.com/office/powerpoint/2010/main" val="459861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FTTT">
            <a:hlinkClick r:id="rId3" tooltip="&quot;Home&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8600" y="54429"/>
            <a:ext cx="3657600" cy="1676400"/>
          </a:xfrm>
          <a:prstGeom prst="rect">
            <a:avLst/>
          </a:prstGeom>
          <a:noFill/>
          <a:ln>
            <a:noFill/>
          </a:ln>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81200"/>
            <a:ext cx="8820150" cy="238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220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9449"/>
            <a:ext cx="8872538" cy="662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01138" cy="679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827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762000"/>
            <a:ext cx="6172200" cy="1200329"/>
          </a:xfrm>
          <a:prstGeom prst="rect">
            <a:avLst/>
          </a:prstGeom>
          <a:noFill/>
        </p:spPr>
        <p:txBody>
          <a:bodyPr wrap="square" rtlCol="0">
            <a:spAutoFit/>
          </a:bodyPr>
          <a:lstStyle/>
          <a:p>
            <a:pPr algn="ctr"/>
            <a:r>
              <a:rPr lang="en-US" sz="3600" b="1" dirty="0" smtClean="0"/>
              <a:t>Twitter </a:t>
            </a:r>
          </a:p>
          <a:p>
            <a:pPr algn="ctr"/>
            <a:r>
              <a:rPr lang="en-US" sz="3600" b="1" dirty="0" smtClean="0"/>
              <a:t>Archiving / Capture / Analysis</a:t>
            </a:r>
            <a:endParaRPr lang="en-US" sz="3600" b="1" dirty="0"/>
          </a:p>
        </p:txBody>
      </p:sp>
      <p:sp>
        <p:nvSpPr>
          <p:cNvPr id="3" name="TextBox 2"/>
          <p:cNvSpPr txBox="1"/>
          <p:nvPr/>
        </p:nvSpPr>
        <p:spPr>
          <a:xfrm>
            <a:off x="1143000" y="2895600"/>
            <a:ext cx="6996531" cy="1815882"/>
          </a:xfrm>
          <a:prstGeom prst="rect">
            <a:avLst/>
          </a:prstGeom>
          <a:noFill/>
        </p:spPr>
        <p:txBody>
          <a:bodyPr wrap="none" rtlCol="0">
            <a:spAutoFit/>
          </a:bodyPr>
          <a:lstStyle/>
          <a:p>
            <a:pPr marL="285750" indent="-285750">
              <a:buFont typeface="Arial" pitchFamily="34" charset="0"/>
              <a:buChar char="•"/>
            </a:pPr>
            <a:r>
              <a:rPr lang="en-US" sz="2800" dirty="0" err="1" smtClean="0">
                <a:hlinkClick r:id="rId3"/>
              </a:rPr>
              <a:t>SearchHash</a:t>
            </a:r>
            <a:endParaRPr lang="en-US" sz="2800" dirty="0" smtClean="0"/>
          </a:p>
          <a:p>
            <a:pPr marL="285750" indent="-285750">
              <a:buFont typeface="Arial" pitchFamily="34" charset="0"/>
              <a:buChar char="•"/>
            </a:pPr>
            <a:r>
              <a:rPr lang="en-US" sz="2800" dirty="0" err="1" smtClean="0">
                <a:hlinkClick r:id="rId4"/>
              </a:rPr>
              <a:t>TweetArchivist</a:t>
            </a:r>
            <a:endParaRPr lang="en-US" sz="2800" dirty="0" smtClean="0"/>
          </a:p>
          <a:p>
            <a:pPr marL="285750" indent="-285750">
              <a:buFont typeface="Arial" pitchFamily="34" charset="0"/>
              <a:buChar char="•"/>
            </a:pPr>
            <a:r>
              <a:rPr lang="en-US" sz="2800" dirty="0" smtClean="0">
                <a:hlinkClick r:id="rId5"/>
              </a:rPr>
              <a:t>Twitter Archiving Google Spreadsheet (TAGS)</a:t>
            </a:r>
            <a:endParaRPr lang="en-US" sz="2800" dirty="0" smtClean="0"/>
          </a:p>
          <a:p>
            <a:pPr marL="285750" indent="-285750">
              <a:buFont typeface="Arial" pitchFamily="34" charset="0"/>
              <a:buChar char="•"/>
            </a:pPr>
            <a:r>
              <a:rPr lang="en-US" sz="2800" dirty="0" err="1" smtClean="0">
                <a:hlinkClick r:id="rId6"/>
              </a:rPr>
              <a:t>ThinkUp</a:t>
            </a:r>
            <a:r>
              <a:rPr lang="en-US" sz="2800" dirty="0" smtClean="0">
                <a:hlinkClick r:id="rId6"/>
              </a:rPr>
              <a:t> App</a:t>
            </a:r>
            <a:r>
              <a:rPr lang="en-US" sz="2800" dirty="0" smtClean="0"/>
              <a:t> </a:t>
            </a:r>
            <a:endParaRPr lang="en-US" sz="2800" dirty="0"/>
          </a:p>
        </p:txBody>
      </p:sp>
    </p:spTree>
    <p:extLst>
      <p:ext uri="{BB962C8B-B14F-4D97-AF65-F5344CB8AC3E}">
        <p14:creationId xmlns:p14="http://schemas.microsoft.com/office/powerpoint/2010/main" val="35160156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memory.loc.gov/service/pnp/fsa/8d40000/8d40700/8d40768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9228109" cy="68579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381000"/>
            <a:ext cx="2984600" cy="1569660"/>
          </a:xfrm>
          <a:prstGeom prst="rect">
            <a:avLst/>
          </a:prstGeom>
          <a:noFill/>
        </p:spPr>
        <p:txBody>
          <a:bodyPr wrap="none" rtlCol="0">
            <a:spAutoFit/>
          </a:bodyPr>
          <a:lstStyle/>
          <a:p>
            <a:pPr algn="ctr"/>
            <a:r>
              <a:rPr lang="en-US" sz="48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Questions?</a:t>
            </a:r>
          </a:p>
          <a:p>
            <a:pPr algn="ctr"/>
            <a:r>
              <a:rPr lang="en-US" sz="48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Tips?</a:t>
            </a:r>
            <a:endParaRPr lang="en-US" sz="48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
        <p:nvSpPr>
          <p:cNvPr id="5" name="TextBox 4"/>
          <p:cNvSpPr txBox="1"/>
          <p:nvPr/>
        </p:nvSpPr>
        <p:spPr>
          <a:xfrm>
            <a:off x="1789703" y="5334000"/>
            <a:ext cx="6769033" cy="830997"/>
          </a:xfrm>
          <a:prstGeom prst="rect">
            <a:avLst/>
          </a:prstGeom>
          <a:noFill/>
        </p:spPr>
        <p:txBody>
          <a:bodyPr wrap="none" rtlCol="0">
            <a:spAutoFit/>
          </a:bodyPr>
          <a:lstStyle/>
          <a:p>
            <a:pPr algn="ct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Marcia Dority Baker, University of Nebraska – Lincoln</a:t>
            </a:r>
          </a:p>
          <a:p>
            <a:pPr algn="ctr"/>
            <a:r>
              <a:rPr lang="en-US" sz="240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Roger V. Skalbeck, Georgetown Law Library</a:t>
            </a:r>
            <a:endParaRPr lang="en-US" sz="24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1592541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a:t>
            </a:r>
            <a:endParaRPr lang="en-US" dirty="0"/>
          </a:p>
        </p:txBody>
      </p:sp>
      <p:sp>
        <p:nvSpPr>
          <p:cNvPr id="3" name="Content Placeholder 2"/>
          <p:cNvSpPr>
            <a:spLocks noGrp="1"/>
          </p:cNvSpPr>
          <p:nvPr>
            <p:ph idx="1"/>
          </p:nvPr>
        </p:nvSpPr>
        <p:spPr/>
        <p:txBody>
          <a:bodyPr>
            <a:normAutofit/>
          </a:bodyPr>
          <a:lstStyle/>
          <a:p>
            <a:r>
              <a:rPr lang="en-US" dirty="0" err="1" smtClean="0"/>
              <a:t>Trello</a:t>
            </a:r>
            <a:r>
              <a:rPr lang="en-US" dirty="0" smtClean="0"/>
              <a:t>: project management system </a:t>
            </a:r>
            <a:r>
              <a:rPr lang="en-US" sz="1800" dirty="0" smtClean="0">
                <a:hlinkClick r:id="rId3"/>
              </a:rPr>
              <a:t>http://trello.com</a:t>
            </a:r>
            <a:r>
              <a:rPr lang="en-US" sz="1800" dirty="0" smtClean="0"/>
              <a:t> </a:t>
            </a:r>
          </a:p>
          <a:p>
            <a:r>
              <a:rPr lang="en-US" dirty="0" err="1" smtClean="0"/>
              <a:t>Twivo</a:t>
            </a:r>
            <a:r>
              <a:rPr lang="en-US" dirty="0" smtClean="0"/>
              <a:t>: anti-spoiler for </a:t>
            </a:r>
            <a:r>
              <a:rPr lang="en-US" dirty="0" err="1" smtClean="0"/>
              <a:t>Twitter</a:t>
            </a:r>
            <a:r>
              <a:rPr lang="en-US" sz="1800" dirty="0" err="1" smtClean="0">
                <a:hlinkClick r:id="rId4"/>
              </a:rPr>
              <a:t>http</a:t>
            </a:r>
            <a:r>
              <a:rPr lang="en-US" sz="1800" dirty="0">
                <a:hlinkClick r:id="rId4"/>
              </a:rPr>
              <a:t>://www.indiewire.com/article/a-17-year-old-girl-creates-twivo-a-program-to-save-the-world-from-twitter-tv-</a:t>
            </a:r>
            <a:r>
              <a:rPr lang="en-US" sz="1800" dirty="0" smtClean="0">
                <a:hlinkClick r:id="rId4"/>
              </a:rPr>
              <a:t>spoilers</a:t>
            </a:r>
            <a:r>
              <a:rPr lang="en-US" sz="1800" dirty="0" smtClean="0"/>
              <a:t> </a:t>
            </a:r>
          </a:p>
          <a:p>
            <a:r>
              <a:rPr lang="en-US" dirty="0" smtClean="0"/>
              <a:t>Twitter list</a:t>
            </a:r>
          </a:p>
          <a:p>
            <a:r>
              <a:rPr lang="en-US" dirty="0" err="1" smtClean="0"/>
              <a:t>Pinterest</a:t>
            </a:r>
            <a:r>
              <a:rPr lang="en-US" dirty="0" smtClean="0"/>
              <a:t> </a:t>
            </a:r>
          </a:p>
          <a:p>
            <a:r>
              <a:rPr lang="en-US" dirty="0" smtClean="0"/>
              <a:t>Social media policy?</a:t>
            </a:r>
          </a:p>
          <a:p>
            <a:r>
              <a:rPr lang="en-US" dirty="0" err="1" smtClean="0"/>
              <a:t>Storify</a:t>
            </a:r>
            <a:r>
              <a:rPr lang="en-US" dirty="0" smtClean="0"/>
              <a:t> by Chicago</a:t>
            </a:r>
            <a:r>
              <a:rPr lang="en-US" dirty="0"/>
              <a:t>-Kent </a:t>
            </a:r>
            <a:r>
              <a:rPr lang="en-US" sz="1900" dirty="0">
                <a:hlinkClick r:id="rId5"/>
              </a:rPr>
              <a:t>http://storify.com/</a:t>
            </a:r>
            <a:r>
              <a:rPr lang="en-US" sz="1900" dirty="0" smtClean="0">
                <a:hlinkClick r:id="rId5"/>
              </a:rPr>
              <a:t>ChicagoKentLaw</a:t>
            </a:r>
            <a:r>
              <a:rPr lang="en-US" sz="1900" dirty="0" smtClean="0"/>
              <a:t> </a:t>
            </a:r>
            <a:endParaRPr lang="en-US" sz="1900" dirty="0"/>
          </a:p>
        </p:txBody>
      </p:sp>
    </p:spTree>
    <p:extLst>
      <p:ext uri="{BB962C8B-B14F-4D97-AF65-F5344CB8AC3E}">
        <p14:creationId xmlns:p14="http://schemas.microsoft.com/office/powerpoint/2010/main" val="2429630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571668"/>
            <a:ext cx="184731" cy="1015663"/>
          </a:xfrm>
          <a:prstGeom prst="rect">
            <a:avLst/>
          </a:prstGeom>
          <a:noFill/>
        </p:spPr>
        <p:txBody>
          <a:bodyPr wrap="none" rtlCol="0">
            <a:spAutoFit/>
          </a:bodyPr>
          <a:lstStyle/>
          <a:p>
            <a:endPar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Goudy Stout" pitchFamily="18" charset="0"/>
            </a:endParaRPr>
          </a:p>
        </p:txBody>
      </p:sp>
      <p:pic>
        <p:nvPicPr>
          <p:cNvPr id="1028" name="Picture 4" descr="https://encrypted-tbn0.gstatic.com/images?q=tbn:ANd9GcSe9cQ-du80UR972EekJ9Ih28Q9yQEtAAzQjS66-ngJ6AjPPBo8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93" y="4114800"/>
            <a:ext cx="21240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Sl4UkkXk99OGHuX4gv_KV5SmD1xHJoo-vM6RYbVasl3LQSKJp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800" y="2759075"/>
            <a:ext cx="38862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0.gstatic.com/images?q=tbn:ANd9GcR514-YSY09XjCw8bxit25v5UirviQT5oOA9sXNaXKmID8Hs03Zl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006724"/>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3.gstatic.com/images?q=tbn:ANd9GcTY437zqWTS32K_8OVxCOyFiCRW5L9lTVJnqYVMC6pLA40kzLq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71668"/>
            <a:ext cx="3133725" cy="1457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1.gstatic.com/images?q=tbn:ANd9GcQRYMkg1ecN2qEROUAY2i_nNalU9txaijKFL6V27LrlIy-e0yV3s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1092199"/>
            <a:ext cx="4257675" cy="10763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ncrypted-tbn3.gstatic.com/images?q=tbn:ANd9GcTy9sfgqA-r-pXr9MI3o99_W_21bd81g6J6Ot3tKlSbI8Wjmdu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4616450"/>
            <a:ext cx="20478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15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500"/>
                                        <p:tgtEl>
                                          <p:spTgt spid="10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500"/>
                                        <p:tgtEl>
                                          <p:spTgt spid="10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38"/>
                                        </p:tgtEl>
                                        <p:attrNameLst>
                                          <p:attrName>style.visibility</p:attrName>
                                        </p:attrNameLst>
                                      </p:cBhvr>
                                      <p:to>
                                        <p:strVal val="visible"/>
                                      </p:to>
                                    </p:set>
                                    <p:animEffect transition="in" filter="fade">
                                      <p:cBhvr>
                                        <p:cTn id="15" dur="500"/>
                                        <p:tgtEl>
                                          <p:spTgt spid="103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ntr" presetSubtype="0" fill="hold" nodeType="withEffect">
                                  <p:stCondLst>
                                    <p:cond delay="0"/>
                                  </p:stCondLst>
                                  <p:childTnLst>
                                    <p:set>
                                      <p:cBhvr>
                                        <p:cTn id="25" dur="1" fill="hold">
                                          <p:stCondLst>
                                            <p:cond delay="0"/>
                                          </p:stCondLst>
                                        </p:cTn>
                                        <p:tgtEl>
                                          <p:spTgt spid="1036"/>
                                        </p:tgtEl>
                                        <p:attrNameLst>
                                          <p:attrName>style.visibility</p:attrName>
                                        </p:attrNameLst>
                                      </p:cBhvr>
                                      <p:to>
                                        <p:strVal val="visible"/>
                                      </p:to>
                                    </p:set>
                                    <p:animEffect transition="in" filter="fade">
                                      <p:cBhvr>
                                        <p:cTn id="26"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799" y="2133600"/>
            <a:ext cx="2438400" cy="3785652"/>
          </a:xfrm>
          <a:prstGeom prst="rect">
            <a:avLst/>
          </a:prstGeom>
        </p:spPr>
        <p:txBody>
          <a:bodyPr wrap="square">
            <a:spAutoFit/>
          </a:bodyPr>
          <a:lstStyle/>
          <a:p>
            <a:pPr lvl="0"/>
            <a:r>
              <a:rPr lang="en-US" sz="2400" b="1" dirty="0"/>
              <a:t>Facebook: 164</a:t>
            </a:r>
          </a:p>
          <a:p>
            <a:pPr lvl="0"/>
            <a:r>
              <a:rPr lang="en-US" sz="2400" b="1" dirty="0"/>
              <a:t>Twitter: 144</a:t>
            </a:r>
          </a:p>
          <a:p>
            <a:pPr lvl="0"/>
            <a:r>
              <a:rPr lang="en-US" sz="2400" b="1" dirty="0"/>
              <a:t>Flickr: 40</a:t>
            </a:r>
          </a:p>
          <a:p>
            <a:pPr lvl="0"/>
            <a:r>
              <a:rPr lang="en-US" sz="2400" b="1" dirty="0"/>
              <a:t>Google Plus: 12</a:t>
            </a:r>
          </a:p>
          <a:p>
            <a:pPr lvl="0"/>
            <a:r>
              <a:rPr lang="en-US" sz="2400" b="1" dirty="0" err="1"/>
              <a:t>Vimeo</a:t>
            </a:r>
            <a:r>
              <a:rPr lang="en-US" sz="2400" b="1" dirty="0"/>
              <a:t>: 10</a:t>
            </a:r>
          </a:p>
          <a:p>
            <a:pPr lvl="0"/>
            <a:r>
              <a:rPr lang="en-US" sz="2400" b="1" dirty="0"/>
              <a:t>Foursquare: 5</a:t>
            </a:r>
          </a:p>
          <a:p>
            <a:pPr lvl="0"/>
            <a:r>
              <a:rPr lang="en-US" sz="2400" b="1" dirty="0" err="1"/>
              <a:t>Goodreads</a:t>
            </a:r>
            <a:r>
              <a:rPr lang="en-US" sz="2400" b="1" dirty="0"/>
              <a:t>: 2</a:t>
            </a:r>
          </a:p>
          <a:p>
            <a:pPr lvl="0"/>
            <a:r>
              <a:rPr lang="en-US" sz="2400" b="1" dirty="0" err="1"/>
              <a:t>Pinterest</a:t>
            </a:r>
            <a:r>
              <a:rPr lang="en-US" sz="2400" b="1" dirty="0"/>
              <a:t>: 2</a:t>
            </a:r>
          </a:p>
          <a:p>
            <a:pPr lvl="0"/>
            <a:r>
              <a:rPr lang="en-US" sz="2400" b="1" dirty="0"/>
              <a:t>Delicious.com: 1</a:t>
            </a:r>
          </a:p>
          <a:p>
            <a:pPr lvl="0"/>
            <a:r>
              <a:rPr lang="en-US" sz="2400" b="1" dirty="0" err="1"/>
              <a:t>Instagram</a:t>
            </a:r>
            <a:r>
              <a:rPr lang="en-US" sz="2400" b="1" dirty="0"/>
              <a:t>: 0</a:t>
            </a:r>
          </a:p>
        </p:txBody>
      </p:sp>
      <p:sp>
        <p:nvSpPr>
          <p:cNvPr id="3" name="TextBox 2"/>
          <p:cNvSpPr txBox="1"/>
          <p:nvPr/>
        </p:nvSpPr>
        <p:spPr>
          <a:xfrm>
            <a:off x="1247981" y="685800"/>
            <a:ext cx="6648037" cy="1200329"/>
          </a:xfrm>
          <a:prstGeom prst="rect">
            <a:avLst/>
          </a:prstGeom>
          <a:noFill/>
        </p:spPr>
        <p:txBody>
          <a:bodyPr wrap="none" rtlCol="0">
            <a:spAutoFit/>
          </a:bodyPr>
          <a:lstStyle/>
          <a:p>
            <a:pPr algn="ctr"/>
            <a:r>
              <a:rPr lang="en-US" sz="3600" b="1" dirty="0" smtClean="0"/>
              <a:t>Social Media Network Links</a:t>
            </a:r>
          </a:p>
          <a:p>
            <a:pPr algn="ctr"/>
            <a:r>
              <a:rPr lang="en-US" sz="3600" b="1" dirty="0" smtClean="0"/>
              <a:t>on Law School Home Pages: 2012</a:t>
            </a:r>
            <a:endParaRPr lang="en-US" sz="3600" b="1" dirty="0"/>
          </a:p>
        </p:txBody>
      </p:sp>
    </p:spTree>
    <p:extLst>
      <p:ext uri="{BB962C8B-B14F-4D97-AF65-F5344CB8AC3E}">
        <p14:creationId xmlns:p14="http://schemas.microsoft.com/office/powerpoint/2010/main" val="3434723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2667000"/>
            <a:ext cx="8229600" cy="1143000"/>
          </a:xfrm>
        </p:spPr>
        <p:txBody>
          <a:bodyPr>
            <a:normAutofit fontScale="90000"/>
          </a:bodyPr>
          <a:lstStyle/>
          <a:p>
            <a:r>
              <a:rPr lang="en-US" dirty="0" smtClean="0"/>
              <a:t>Institutional Blogs Suck </a:t>
            </a:r>
            <a:br>
              <a:rPr lang="en-US" dirty="0" smtClean="0"/>
            </a:br>
            <a:endParaRPr lang="en-US" dirty="0"/>
          </a:p>
        </p:txBody>
      </p:sp>
      <p:sp>
        <p:nvSpPr>
          <p:cNvPr id="5" name="TextBox 4"/>
          <p:cNvSpPr txBox="1"/>
          <p:nvPr/>
        </p:nvSpPr>
        <p:spPr>
          <a:xfrm>
            <a:off x="762000" y="5334000"/>
            <a:ext cx="7620000" cy="646331"/>
          </a:xfrm>
          <a:prstGeom prst="rect">
            <a:avLst/>
          </a:prstGeom>
          <a:noFill/>
        </p:spPr>
        <p:txBody>
          <a:bodyPr wrap="square" rtlCol="0">
            <a:spAutoFit/>
          </a:bodyPr>
          <a:lstStyle/>
          <a:p>
            <a:r>
              <a:rPr lang="en-US" dirty="0" smtClean="0"/>
              <a:t>* Also: Facebook Pages, Google+ Sites, Twitter Accounts, </a:t>
            </a:r>
            <a:r>
              <a:rPr lang="en-US" dirty="0" err="1" smtClean="0"/>
              <a:t>Pinterest</a:t>
            </a:r>
            <a:r>
              <a:rPr lang="en-US" dirty="0" smtClean="0"/>
              <a:t>, Vine Videos, Delicious bookmarks, etc.</a:t>
            </a:r>
            <a:endParaRPr lang="en-US" dirty="0"/>
          </a:p>
        </p:txBody>
      </p:sp>
      <p:sp>
        <p:nvSpPr>
          <p:cNvPr id="6" name="Title 1"/>
          <p:cNvSpPr txBox="1">
            <a:spLocks/>
          </p:cNvSpPr>
          <p:nvPr/>
        </p:nvSpPr>
        <p:spPr>
          <a:xfrm>
            <a:off x="533400" y="26670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Institutional Blogs </a:t>
            </a:r>
            <a:r>
              <a:rPr lang="en-US" strike="sngStrike" dirty="0" smtClean="0"/>
              <a:t>Suck</a:t>
            </a:r>
            <a:r>
              <a:rPr lang="en-US" dirty="0" smtClean="0"/>
              <a:t> </a:t>
            </a:r>
            <a:br>
              <a:rPr lang="en-US" dirty="0" smtClean="0"/>
            </a:br>
            <a:r>
              <a:rPr lang="en-US" dirty="0" smtClean="0"/>
              <a:t>Struggle for Sustainability</a:t>
            </a:r>
            <a:endParaRPr lang="en-US" dirty="0"/>
          </a:p>
        </p:txBody>
      </p:sp>
    </p:spTree>
    <p:extLst>
      <p:ext uri="{BB962C8B-B14F-4D97-AF65-F5344CB8AC3E}">
        <p14:creationId xmlns:p14="http://schemas.microsoft.com/office/powerpoint/2010/main" val="3762042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635971"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895600"/>
            <a:ext cx="5386387" cy="180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00" y="2743200"/>
            <a:ext cx="29972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0" y="-381000"/>
            <a:ext cx="10161588" cy="762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590800"/>
            <a:ext cx="6770687" cy="332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09237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barn(inVertical)">
                                      <p:cBhvr>
                                        <p:cTn id="22" dur="500"/>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33"/>
                                        </p:tgtEl>
                                        <p:attrNameLst>
                                          <p:attrName>style.visibility</p:attrName>
                                        </p:attrNameLst>
                                      </p:cBhvr>
                                      <p:to>
                                        <p:strVal val="visible"/>
                                      </p:to>
                                    </p:set>
                                    <p:animEffect transition="in" filter="barn(inVertical)">
                                      <p:cBhvr>
                                        <p:cTn id="27"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837" t="39308" r="3853" b="12893"/>
          <a:stretch/>
        </p:blipFill>
        <p:spPr bwMode="auto">
          <a:xfrm>
            <a:off x="381000" y="520700"/>
            <a:ext cx="5646737" cy="96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9265" t="50000" r="2495" b="4061"/>
          <a:stretch/>
        </p:blipFill>
        <p:spPr bwMode="auto">
          <a:xfrm>
            <a:off x="5791200" y="1257300"/>
            <a:ext cx="2552701" cy="104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http://www.scotusblog.com/images/scotusblog-banner-960-1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671725"/>
            <a:ext cx="8610600" cy="9238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6563" y="4191000"/>
            <a:ext cx="7365671" cy="1200329"/>
          </a:xfrm>
          <a:prstGeom prst="rect">
            <a:avLst/>
          </a:prstGeom>
          <a:noFill/>
        </p:spPr>
        <p:txBody>
          <a:bodyPr wrap="none" rtlCol="0">
            <a:spAutoFit/>
          </a:bodyPr>
          <a:lstStyle/>
          <a:p>
            <a:pPr algn="ctr"/>
            <a:r>
              <a:rPr lang="en-US" sz="3600" b="1" dirty="0" smtClean="0"/>
              <a:t>Problem: Professors blog elsewhere.  </a:t>
            </a:r>
          </a:p>
          <a:p>
            <a:pPr algn="ctr"/>
            <a:r>
              <a:rPr lang="en-US" sz="3600" b="1" dirty="0" smtClean="0"/>
              <a:t>Often.  With other authors</a:t>
            </a:r>
            <a:endParaRPr lang="en-US" sz="3600" b="1" dirty="0"/>
          </a:p>
        </p:txBody>
      </p:sp>
      <p:sp>
        <p:nvSpPr>
          <p:cNvPr id="9" name="TextBox 8"/>
          <p:cNvSpPr txBox="1"/>
          <p:nvPr/>
        </p:nvSpPr>
        <p:spPr>
          <a:xfrm>
            <a:off x="1110001" y="5334000"/>
            <a:ext cx="6863610" cy="1200329"/>
          </a:xfrm>
          <a:prstGeom prst="rect">
            <a:avLst/>
          </a:prstGeom>
          <a:noFill/>
        </p:spPr>
        <p:txBody>
          <a:bodyPr wrap="none" rtlCol="0">
            <a:spAutoFit/>
          </a:bodyPr>
          <a:lstStyle/>
          <a:p>
            <a:pPr algn="ctr"/>
            <a:r>
              <a:rPr lang="en-US" sz="3600" b="1" dirty="0" smtClean="0"/>
              <a:t>Solution: Capture Existing Content.</a:t>
            </a:r>
          </a:p>
          <a:p>
            <a:pPr algn="ctr"/>
            <a:r>
              <a:rPr lang="en-US" sz="3600" b="1" dirty="0" smtClean="0"/>
              <a:t>Filter. Package. Publish.</a:t>
            </a:r>
            <a:endParaRPr lang="en-US" sz="3600" b="1" dirty="0"/>
          </a:p>
        </p:txBody>
      </p:sp>
    </p:spTree>
    <p:extLst>
      <p:ext uri="{BB962C8B-B14F-4D97-AF65-F5344CB8AC3E}">
        <p14:creationId xmlns:p14="http://schemas.microsoft.com/office/powerpoint/2010/main" val="4178831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par>
                                <p:cTn id="11" presetID="10"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fade">
                                      <p:cBhvr>
                                        <p:cTn id="13" dur="500"/>
                                        <p:tgtEl>
                                          <p:spTgt spid="20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t1.gstatic.com/images?q=tbn:ANd9GcTI2slkuzVByI1SGQXVrJkWv0Gpj90jnFJxgPU8IAtya9KMyMKrtIRfYA">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38200" y="609600"/>
            <a:ext cx="1143000" cy="1143000"/>
          </a:xfrm>
          <a:prstGeom prst="rect">
            <a:avLst/>
          </a:prstGeom>
          <a:noFill/>
          <a:ln>
            <a:noFill/>
          </a:ln>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2133600"/>
            <a:ext cx="8454570" cy="431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400" y="381000"/>
            <a:ext cx="5943600" cy="923330"/>
          </a:xfrm>
          <a:prstGeom prst="rect">
            <a:avLst/>
          </a:prstGeom>
          <a:noFill/>
        </p:spPr>
        <p:txBody>
          <a:bodyPr wrap="square" rtlCol="0">
            <a:spAutoFit/>
          </a:bodyPr>
          <a:lstStyle/>
          <a:p>
            <a:r>
              <a:rPr lang="en-US" dirty="0" smtClean="0"/>
              <a:t>14 Authors; &gt; 1 dozen blogs</a:t>
            </a:r>
          </a:p>
          <a:p>
            <a:r>
              <a:rPr lang="en-US" dirty="0" smtClean="0">
                <a:hlinkClick r:id="rId6"/>
              </a:rPr>
              <a:t>www.law.georgetown.edu/faculty/blogPosts.cfm</a:t>
            </a:r>
            <a:r>
              <a:rPr lang="en-US" dirty="0" smtClean="0"/>
              <a:t> </a:t>
            </a:r>
          </a:p>
          <a:p>
            <a:endParaRPr lang="en-US" dirty="0"/>
          </a:p>
        </p:txBody>
      </p:sp>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1441908"/>
            <a:ext cx="5335587"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943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vs. Value</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b="1" dirty="0" smtClean="0">
                <a:solidFill>
                  <a:srgbClr val="3366FF"/>
                </a:solidFill>
              </a:rPr>
              <a:t>Social software is free like a free</a:t>
            </a:r>
          </a:p>
          <a:p>
            <a:pPr marL="0" indent="0">
              <a:buNone/>
            </a:pPr>
            <a:endParaRPr lang="en-US" dirty="0" smtClean="0"/>
          </a:p>
          <a:p>
            <a:r>
              <a:rPr lang="en-US" dirty="0" smtClean="0"/>
              <a:t>What is the end goal?</a:t>
            </a:r>
          </a:p>
          <a:p>
            <a:pPr marL="0" indent="0">
              <a:buNone/>
            </a:pPr>
            <a:endParaRPr lang="en-US" dirty="0" smtClean="0"/>
          </a:p>
          <a:p>
            <a:r>
              <a:rPr lang="en-US" dirty="0" smtClean="0"/>
              <a:t>Why use a particular platform? </a:t>
            </a:r>
          </a:p>
          <a:p>
            <a:pPr marL="0" indent="0">
              <a:buNone/>
            </a:pPr>
            <a:endParaRPr lang="en-US" dirty="0"/>
          </a:p>
          <a:p>
            <a:r>
              <a:rPr lang="en-US" dirty="0" smtClean="0"/>
              <a:t>Set-up (time) + maintenance (time) = Worth it? </a:t>
            </a:r>
          </a:p>
          <a:p>
            <a:pPr marL="0" indent="0">
              <a:buNone/>
            </a:pPr>
            <a:endParaRPr lang="en-US" dirty="0"/>
          </a:p>
        </p:txBody>
      </p:sp>
      <p:pic>
        <p:nvPicPr>
          <p:cNvPr id="4" name="Picture 3" descr="WL00276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295400"/>
            <a:ext cx="1914208" cy="3121256"/>
          </a:xfrm>
          <a:prstGeom prst="rect">
            <a:avLst/>
          </a:prstGeom>
        </p:spPr>
      </p:pic>
    </p:spTree>
    <p:extLst>
      <p:ext uri="{BB962C8B-B14F-4D97-AF65-F5344CB8AC3E}">
        <p14:creationId xmlns:p14="http://schemas.microsoft.com/office/powerpoint/2010/main" val="1597402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10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10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10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2797</TotalTime>
  <Words>1010</Words>
  <Application>Microsoft Macintosh PowerPoint</Application>
  <PresentationFormat>On-screen Show (4:3)</PresentationFormat>
  <Paragraphs>188</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Institutional Blogs Suck  </vt:lpstr>
      <vt:lpstr>PowerPoint Presentation</vt:lpstr>
      <vt:lpstr>PowerPoint Presentation</vt:lpstr>
      <vt:lpstr>PowerPoint Presentation</vt:lpstr>
      <vt:lpstr>Time vs. Value</vt:lpstr>
      <vt:lpstr>Twitter Feed Cascade</vt:lpstr>
      <vt:lpstr>All the News that’s Fit to Tweet? </vt:lpstr>
      <vt:lpstr>PowerPoint Presentation</vt:lpstr>
      <vt:lpstr>Data as Art</vt:lpstr>
      <vt:lpstr>Visual.ly in “Digital Assets in Estate Planning” LibGuide</vt:lpstr>
      <vt:lpstr>PowerPoint Presentation</vt:lpstr>
      <vt:lpstr>Tumblr in the Library?</vt:lpstr>
      <vt:lpstr>Law School Tumblr = Dark Humor &amp; GIFs</vt:lpstr>
      <vt:lpstr>Tell a Story…</vt:lpstr>
      <vt:lpstr>Storify for Research</vt:lpstr>
      <vt:lpstr>PowerPoint Presentation</vt:lpstr>
      <vt:lpstr>PowerPoint Presentation</vt:lpstr>
      <vt:lpstr>PowerPoint Presentation</vt:lpstr>
      <vt:lpstr>PowerPoint Presentation</vt:lpstr>
      <vt:lpstr>What Else?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wodga</dc:creator>
  <cp:lastModifiedBy>Marcia Dority Baker</cp:lastModifiedBy>
  <cp:revision>51</cp:revision>
  <dcterms:created xsi:type="dcterms:W3CDTF">2013-06-01T01:57:32Z</dcterms:created>
  <dcterms:modified xsi:type="dcterms:W3CDTF">2013-06-13T16:48:32Z</dcterms:modified>
</cp:coreProperties>
</file>