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1" r:id="rId1"/>
  </p:sldMasterIdLst>
  <p:notesMasterIdLst>
    <p:notesMasterId r:id="rId38"/>
  </p:notesMasterIdLst>
  <p:sldIdLst>
    <p:sldId id="256" r:id="rId2"/>
    <p:sldId id="257" r:id="rId3"/>
    <p:sldId id="280" r:id="rId4"/>
    <p:sldId id="282" r:id="rId5"/>
    <p:sldId id="258" r:id="rId6"/>
    <p:sldId id="292" r:id="rId7"/>
    <p:sldId id="260" r:id="rId8"/>
    <p:sldId id="259" r:id="rId9"/>
    <p:sldId id="261" r:id="rId10"/>
    <p:sldId id="284" r:id="rId11"/>
    <p:sldId id="283" r:id="rId12"/>
    <p:sldId id="262" r:id="rId13"/>
    <p:sldId id="285" r:id="rId14"/>
    <p:sldId id="287" r:id="rId15"/>
    <p:sldId id="263" r:id="rId16"/>
    <p:sldId id="264" r:id="rId17"/>
    <p:sldId id="294" r:id="rId18"/>
    <p:sldId id="293" r:id="rId19"/>
    <p:sldId id="291" r:id="rId20"/>
    <p:sldId id="295" r:id="rId21"/>
    <p:sldId id="290" r:id="rId22"/>
    <p:sldId id="266" r:id="rId23"/>
    <p:sldId id="267" r:id="rId24"/>
    <p:sldId id="268" r:id="rId25"/>
    <p:sldId id="269" r:id="rId26"/>
    <p:sldId id="296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8425" autoAdjust="0"/>
  </p:normalViewPr>
  <p:slideViewPr>
    <p:cSldViewPr snapToGrid="0" snapToObjects="1">
      <p:cViewPr varScale="1">
        <p:scale>
          <a:sx n="128" d="100"/>
          <a:sy n="128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448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A32D3-BF7D-A14D-9D0B-B29148CC90BB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8E7C-E51E-0240-AC11-32E7F87F4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 audience for analytics</a:t>
            </a:r>
            <a:r>
              <a:rPr lang="en-US" baseline="0" dirty="0" smtClean="0"/>
              <a:t> use, code experience, code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Analytics support shows code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ga.js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googling</a:t>
            </a:r>
            <a:r>
              <a:rPr lang="en-US" baseline="0" dirty="0" smtClean="0"/>
              <a:t> analytics gives snippets for </a:t>
            </a:r>
            <a:r>
              <a:rPr lang="en-US" baseline="0" dirty="0" err="1" smtClean="0"/>
              <a:t>ga.js</a:t>
            </a:r>
            <a:r>
              <a:rPr lang="en-US" baseline="0" dirty="0" smtClean="0"/>
              <a:t> – standard for the past several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Analytics support shows code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ga.js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googling</a:t>
            </a:r>
            <a:r>
              <a:rPr lang="en-US" baseline="0" dirty="0" smtClean="0"/>
              <a:t> analytics gives snippets for </a:t>
            </a:r>
            <a:r>
              <a:rPr lang="en-US" baseline="0" dirty="0" err="1" smtClean="0"/>
              <a:t>ga.js</a:t>
            </a:r>
            <a:endParaRPr lang="en-US" baseline="0" dirty="0" smtClean="0"/>
          </a:p>
          <a:p>
            <a:r>
              <a:rPr lang="en-US" baseline="0" dirty="0" err="1" smtClean="0"/>
              <a:t>Analytics.js</a:t>
            </a:r>
            <a:r>
              <a:rPr lang="en-US" baseline="0" dirty="0" smtClean="0"/>
              <a:t> only guide is in the developers documentation</a:t>
            </a:r>
          </a:p>
          <a:p>
            <a:r>
              <a:rPr lang="en-US" baseline="0" dirty="0" smtClean="0"/>
              <a:t>New-New way is only the past several months; universal analytics tracks visitors (</a:t>
            </a:r>
            <a:r>
              <a:rPr lang="en-US" baseline="0" dirty="0" err="1" smtClean="0"/>
              <a:t>ga.js</a:t>
            </a:r>
            <a:r>
              <a:rPr lang="en-US" baseline="0" dirty="0" smtClean="0"/>
              <a:t> tracked visits); universal you set timeouts for session and campaign</a:t>
            </a:r>
          </a:p>
          <a:p>
            <a:r>
              <a:rPr lang="en-US" baseline="0" dirty="0" smtClean="0"/>
              <a:t>Universal Analytics is now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Just don’t do it, unless you only have a handful of pages that will not change regularly</a:t>
            </a:r>
            <a:endParaRPr lang="en-US" dirty="0" smtClean="0"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cs typeface="Arial Unicode MS"/>
              </a:rPr>
              <a:t>Analytics</a:t>
            </a:r>
            <a:r>
              <a:rPr lang="en-US" baseline="0" dirty="0" smtClean="0">
                <a:cs typeface="Arial Unicode MS"/>
              </a:rPr>
              <a:t> suggests a PHP file with the script tag within it, as html.  Really can do it however </a:t>
            </a:r>
            <a:r>
              <a:rPr lang="en-US" baseline="0" dirty="0" err="1" smtClean="0">
                <a:cs typeface="Arial Unicode MS"/>
              </a:rPr>
              <a:t>ya</a:t>
            </a:r>
            <a:r>
              <a:rPr lang="en-US" baseline="0" dirty="0" smtClean="0">
                <a:cs typeface="Arial Unicode MS"/>
              </a:rPr>
              <a:t> want.</a:t>
            </a:r>
          </a:p>
          <a:p>
            <a:pPr lvl="1"/>
            <a:r>
              <a:rPr lang="en-US" baseline="0" dirty="0" smtClean="0">
                <a:cs typeface="Arial Unicode MS"/>
              </a:rPr>
              <a:t>Still need to put ‘tags’ into each page</a:t>
            </a:r>
            <a:endParaRPr lang="en-US" dirty="0" smtClean="0"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theme include: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xxx.tpl.php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drupal</a:t>
            </a:r>
            <a:r>
              <a:rPr lang="en-US" baseline="0" dirty="0" smtClean="0"/>
              <a:t>) | </a:t>
            </a:r>
            <a:r>
              <a:rPr lang="en-US" baseline="0" dirty="0" err="1" smtClean="0"/>
              <a:t>header.php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wordpress</a:t>
            </a:r>
            <a:r>
              <a:rPr lang="en-US" baseline="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module/</a:t>
            </a:r>
            <a:r>
              <a:rPr lang="en-US" dirty="0" err="1" smtClean="0"/>
              <a:t>plugin</a:t>
            </a:r>
            <a:r>
              <a:rPr lang="en-US" dirty="0" smtClean="0"/>
              <a:t> code: </a:t>
            </a:r>
            <a:r>
              <a:rPr lang="en-US" dirty="0" err="1" smtClean="0">
                <a:cs typeface="Arial Unicode MS"/>
              </a:rPr>
              <a:t>hook_init</a:t>
            </a:r>
            <a:r>
              <a:rPr lang="en-US" dirty="0" smtClean="0">
                <a:cs typeface="Arial Unicode MS"/>
              </a:rPr>
              <a:t> (</a:t>
            </a:r>
            <a:r>
              <a:rPr lang="en-US" dirty="0" err="1" smtClean="0">
                <a:cs typeface="Arial Unicode MS"/>
              </a:rPr>
              <a:t>drupal</a:t>
            </a:r>
            <a:r>
              <a:rPr lang="en-US" dirty="0" smtClean="0">
                <a:cs typeface="Arial Unicode MS"/>
              </a:rPr>
              <a:t> 6)</a:t>
            </a:r>
            <a:r>
              <a:rPr lang="en-US" baseline="0" dirty="0" smtClean="0">
                <a:cs typeface="Arial Unicode MS"/>
              </a:rPr>
              <a:t> | </a:t>
            </a:r>
            <a:r>
              <a:rPr lang="en-US" dirty="0" smtClean="0">
                <a:cs typeface="Arial Unicode MS"/>
              </a:rPr>
              <a:t>.info file (</a:t>
            </a:r>
            <a:r>
              <a:rPr lang="en-US" dirty="0" err="1" smtClean="0">
                <a:cs typeface="Arial Unicode MS"/>
              </a:rPr>
              <a:t>drupal</a:t>
            </a:r>
            <a:r>
              <a:rPr lang="en-US" dirty="0" smtClean="0">
                <a:cs typeface="Arial Unicode MS"/>
              </a:rPr>
              <a:t> 7) |</a:t>
            </a:r>
            <a:r>
              <a:rPr lang="en-US" baseline="0" dirty="0" smtClean="0">
                <a:cs typeface="Arial Unicode MS"/>
              </a:rPr>
              <a:t> </a:t>
            </a:r>
            <a:r>
              <a:rPr lang="en-US" dirty="0" err="1" smtClean="0">
                <a:cs typeface="Arial Unicode MS"/>
              </a:rPr>
              <a:t>add_action(‘wp_head</a:t>
            </a:r>
            <a:r>
              <a:rPr lang="en-US" dirty="0" smtClean="0">
                <a:cs typeface="Arial Unicode MS"/>
              </a:rPr>
              <a:t>’, …) (</a:t>
            </a:r>
            <a:r>
              <a:rPr lang="en-US" dirty="0" err="1" smtClean="0">
                <a:cs typeface="Arial Unicode MS"/>
              </a:rPr>
              <a:t>wordpress</a:t>
            </a:r>
            <a:r>
              <a:rPr lang="en-US" dirty="0" smtClean="0">
                <a:cs typeface="Arial Unicode M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and describe actual code for template and </a:t>
            </a:r>
            <a:r>
              <a:rPr lang="en-US" baseline="0" dirty="0" err="1" smtClean="0"/>
              <a:t>drupal</a:t>
            </a:r>
            <a:r>
              <a:rPr lang="en-US" baseline="0" dirty="0" smtClean="0"/>
              <a:t> module, D6 and D7</a:t>
            </a:r>
          </a:p>
          <a:p>
            <a:r>
              <a:rPr lang="en-US" baseline="0" dirty="0" smtClean="0"/>
              <a:t>Cross domain – </a:t>
            </a:r>
            <a:r>
              <a:rPr lang="en-US" baseline="0" dirty="0" err="1" smtClean="0"/>
              <a:t>ga.js</a:t>
            </a:r>
            <a:r>
              <a:rPr lang="en-US" baseline="0" dirty="0" smtClean="0"/>
              <a:t> == need ‘</a:t>
            </a:r>
            <a:r>
              <a:rPr lang="en-US" baseline="0" dirty="0" err="1" smtClean="0"/>
              <a:t>setDomain</a:t>
            </a:r>
            <a:r>
              <a:rPr lang="en-US" baseline="0" dirty="0" smtClean="0"/>
              <a:t>’ even for </a:t>
            </a:r>
            <a:r>
              <a:rPr lang="en-US" baseline="0" dirty="0" err="1" smtClean="0"/>
              <a:t>subdomain</a:t>
            </a:r>
            <a:r>
              <a:rPr lang="en-US" baseline="0" dirty="0" smtClean="0"/>
              <a:t> (option in analytics property tracking tab); </a:t>
            </a:r>
            <a:r>
              <a:rPr lang="en-US" baseline="0" dirty="0" err="1" smtClean="0"/>
              <a:t>analytics.js</a:t>
            </a:r>
            <a:r>
              <a:rPr lang="en-US" baseline="0" dirty="0" smtClean="0"/>
              <a:t> == </a:t>
            </a:r>
            <a:r>
              <a:rPr lang="en-US" baseline="0" dirty="0" err="1" smtClean="0"/>
              <a:t>subdomain</a:t>
            </a:r>
            <a:r>
              <a:rPr lang="en-US" baseline="0" dirty="0" smtClean="0"/>
              <a:t> baked in, but still need for true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-domain</a:t>
            </a:r>
          </a:p>
          <a:p>
            <a:r>
              <a:rPr lang="en-US" baseline="0" dirty="0" smtClean="0"/>
              <a:t>	- </a:t>
            </a:r>
            <a:r>
              <a:rPr lang="en-US" baseline="0" dirty="0" err="1" smtClean="0"/>
              <a:t>jQuery</a:t>
            </a:r>
            <a:r>
              <a:rPr lang="en-US" baseline="0" dirty="0" smtClean="0"/>
              <a:t> code to ‘bug’ the links so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don’t have to change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all</a:t>
            </a:r>
          </a:p>
          <a:p>
            <a:r>
              <a:rPr lang="en-US" baseline="0" dirty="0" smtClean="0"/>
              <a:t>	- full document click tracking</a:t>
            </a:r>
          </a:p>
          <a:p>
            <a:r>
              <a:rPr lang="en-US" dirty="0" smtClean="0">
                <a:cs typeface="Arial Unicode MS"/>
              </a:rPr>
              <a:t>Cross</a:t>
            </a:r>
            <a:r>
              <a:rPr lang="en-US" baseline="0" dirty="0" smtClean="0">
                <a:cs typeface="Arial Unicode MS"/>
              </a:rPr>
              <a:t> domain:</a:t>
            </a:r>
          </a:p>
          <a:p>
            <a:pPr lvl="1">
              <a:buFontTx/>
              <a:buChar char="-"/>
            </a:pPr>
            <a:r>
              <a:rPr lang="en-US" baseline="0" dirty="0" smtClean="0">
                <a:cs typeface="Arial Unicode MS"/>
              </a:rPr>
              <a:t> </a:t>
            </a:r>
            <a:r>
              <a:rPr lang="en-US" baseline="0" dirty="0" err="1" smtClean="0">
                <a:cs typeface="Arial Unicode MS"/>
              </a:rPr>
              <a:t>ga.js</a:t>
            </a:r>
            <a:r>
              <a:rPr lang="en-US" baseline="0" dirty="0" smtClean="0">
                <a:cs typeface="Arial Unicode MS"/>
              </a:rPr>
              <a:t> property != </a:t>
            </a:r>
            <a:r>
              <a:rPr lang="en-US" baseline="0" dirty="0" err="1" smtClean="0">
                <a:cs typeface="Arial Unicode MS"/>
              </a:rPr>
              <a:t>subdomain</a:t>
            </a:r>
            <a:r>
              <a:rPr lang="en-US" baseline="0" dirty="0" smtClean="0">
                <a:cs typeface="Arial Unicode MS"/>
              </a:rPr>
              <a:t>, must do </a:t>
            </a:r>
            <a:r>
              <a:rPr lang="en-US" baseline="0" dirty="0" err="1" smtClean="0">
                <a:cs typeface="Arial Unicode MS"/>
              </a:rPr>
              <a:t>setDomain</a:t>
            </a:r>
            <a:r>
              <a:rPr lang="en-US" baseline="0" dirty="0" smtClean="0">
                <a:cs typeface="Arial Unicode MS"/>
              </a:rPr>
              <a:t> in tracking script</a:t>
            </a:r>
          </a:p>
          <a:p>
            <a:pPr lvl="1">
              <a:buFontTx/>
              <a:buChar char="-"/>
            </a:pPr>
            <a:r>
              <a:rPr lang="en-US" baseline="0" dirty="0" smtClean="0">
                <a:cs typeface="Arial Unicode MS"/>
              </a:rPr>
              <a:t> </a:t>
            </a:r>
            <a:r>
              <a:rPr lang="en-US" baseline="0" dirty="0" err="1" smtClean="0">
                <a:cs typeface="Arial Unicode MS"/>
              </a:rPr>
              <a:t>analytics.js</a:t>
            </a:r>
            <a:r>
              <a:rPr lang="en-US" baseline="0" dirty="0" smtClean="0">
                <a:cs typeface="Arial Unicode MS"/>
              </a:rPr>
              <a:t> </a:t>
            </a:r>
            <a:r>
              <a:rPr lang="en-US" baseline="0" dirty="0" err="1" smtClean="0">
                <a:cs typeface="Arial Unicode MS"/>
              </a:rPr>
              <a:t>subdomain</a:t>
            </a:r>
            <a:r>
              <a:rPr lang="en-US" baseline="0" dirty="0" smtClean="0">
                <a:cs typeface="Arial Unicode MS"/>
              </a:rPr>
              <a:t> baked in</a:t>
            </a:r>
          </a:p>
          <a:p>
            <a:pPr lvl="1">
              <a:buFontTx/>
              <a:buChar char="-"/>
            </a:pPr>
            <a:r>
              <a:rPr lang="en-US" baseline="0" dirty="0" smtClean="0">
                <a:cs typeface="Arial Unicode MS"/>
              </a:rPr>
              <a:t> must ‘allow linker’ </a:t>
            </a:r>
          </a:p>
          <a:p>
            <a:pPr lvl="1">
              <a:buFontTx/>
              <a:buChar char="-"/>
            </a:pPr>
            <a:r>
              <a:rPr lang="en-US" baseline="0" dirty="0" smtClean="0">
                <a:cs typeface="Arial Unicode MS"/>
              </a:rPr>
              <a:t> must still ‘bug’ links’ for all other domains</a:t>
            </a:r>
            <a:endParaRPr lang="en-US" dirty="0" smtClean="0">
              <a:cs typeface="Arial Unicode M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second amendment link called “Annotated Constitution” before; moved behind tab; link name change 3% =&gt; 35% click</a:t>
            </a:r>
          </a:p>
          <a:p>
            <a:r>
              <a:rPr lang="en-US" baseline="0" dirty="0" smtClean="0"/>
              <a:t>FRBP – breadcrumb link clicked even though on same page; added comment about lawyer resource, link to </a:t>
            </a:r>
            <a:r>
              <a:rPr lang="en-US" baseline="0" dirty="0" err="1" smtClean="0"/>
              <a:t>wex</a:t>
            </a:r>
            <a:r>
              <a:rPr lang="en-US" baseline="0" dirty="0" smtClean="0"/>
              <a:t> article</a:t>
            </a:r>
          </a:p>
          <a:p>
            <a:r>
              <a:rPr lang="en-US" baseline="0" dirty="0" smtClean="0"/>
              <a:t>	- 15% of users, 50% CTR</a:t>
            </a:r>
          </a:p>
          <a:p>
            <a:r>
              <a:rPr lang="en-US" baseline="0" dirty="0" smtClean="0"/>
              <a:t>	- users cut in half; number still clicking breadcrumb + new link nearly equals prior amount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second amendment link called “Annotated Constitution” before; moved behind tab; link name change 3% =&gt; 35% click</a:t>
            </a:r>
          </a:p>
          <a:p>
            <a:r>
              <a:rPr lang="en-US" baseline="0" dirty="0" smtClean="0"/>
              <a:t>FRBP – breadcrumb link clicked even though on same page; added comment about lawyer resource, link to </a:t>
            </a:r>
            <a:r>
              <a:rPr lang="en-US" baseline="0" dirty="0" err="1" smtClean="0"/>
              <a:t>wex</a:t>
            </a:r>
            <a:r>
              <a:rPr lang="en-US" baseline="0" dirty="0" smtClean="0"/>
              <a:t> article</a:t>
            </a:r>
          </a:p>
          <a:p>
            <a:r>
              <a:rPr lang="en-US" baseline="0" dirty="0" smtClean="0"/>
              <a:t>	- 15% of users, 50% CTR</a:t>
            </a:r>
          </a:p>
          <a:p>
            <a:r>
              <a:rPr lang="en-US" baseline="0" dirty="0" smtClean="0"/>
              <a:t>	- users cut in half; number still clicking breadcrumb + new link nearly equals prior amount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second amendment link called “Annotated Constitution” before; moved behind tab; link name change 3% =&gt; 35% click</a:t>
            </a:r>
          </a:p>
          <a:p>
            <a:r>
              <a:rPr lang="en-US" baseline="0" dirty="0" smtClean="0"/>
              <a:t>FRBP – breadcrumb link clicked even though on same page; added comment about lawyer resource, link to </a:t>
            </a:r>
            <a:r>
              <a:rPr lang="en-US" baseline="0" dirty="0" err="1" smtClean="0"/>
              <a:t>wex</a:t>
            </a:r>
            <a:r>
              <a:rPr lang="en-US" baseline="0" dirty="0" smtClean="0"/>
              <a:t> article</a:t>
            </a:r>
          </a:p>
          <a:p>
            <a:r>
              <a:rPr lang="en-US" baseline="0" dirty="0" smtClean="0"/>
              <a:t>	- 15% of users, 50% CTR</a:t>
            </a:r>
          </a:p>
          <a:p>
            <a:r>
              <a:rPr lang="en-US" baseline="0" dirty="0" smtClean="0"/>
              <a:t>	- users cut in half; number still clicking breadcrumb + new link nearly equals prior amount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‘event’ tracking similar to cross domain tracking;</a:t>
            </a:r>
            <a:r>
              <a:rPr lang="en-US" baseline="0" dirty="0" smtClean="0"/>
              <a:t> send/queue event message to analytics</a:t>
            </a:r>
          </a:p>
          <a:p>
            <a:r>
              <a:rPr lang="en-US" baseline="0" dirty="0" smtClean="0"/>
              <a:t>See what size people are really viewing page; landscape vs. portrait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A/B testing of pages (no more multi-variant),</a:t>
            </a:r>
            <a:r>
              <a:rPr lang="en-US" baseline="0" dirty="0" smtClean="0"/>
              <a:t> can get unruly – LII donation form.</a:t>
            </a:r>
            <a:endParaRPr lang="en-US" dirty="0" smtClean="0"/>
          </a:p>
          <a:p>
            <a:r>
              <a:rPr lang="en-US" dirty="0" smtClean="0"/>
              <a:t>Users tracked during</a:t>
            </a:r>
            <a:r>
              <a:rPr lang="en-US" baseline="0" dirty="0" smtClean="0"/>
              <a:t> each page view/event – information from the http request, browser data, cookies</a:t>
            </a:r>
          </a:p>
          <a:p>
            <a:r>
              <a:rPr lang="en-US" baseline="0" dirty="0" smtClean="0"/>
              <a:t>- No personal identifying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event,</a:t>
            </a:r>
            <a:r>
              <a:rPr lang="en-US" baseline="0" dirty="0" smtClean="0"/>
              <a:t> tracked in Google analytics</a:t>
            </a:r>
          </a:p>
          <a:p>
            <a:r>
              <a:rPr lang="en-US" baseline="0" dirty="0" smtClean="0"/>
              <a:t>Need: protocol version (currently always 1), property id, event type, client/user id</a:t>
            </a:r>
          </a:p>
          <a:p>
            <a:r>
              <a:rPr lang="en-US" baseline="0" dirty="0" smtClean="0"/>
              <a:t>Reference / Circulation desk questions, emails, phone calls, or even the collections/topics being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12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Assessment – Are you in the situation you think you are? Do you have the right</a:t>
            </a:r>
            <a:r>
              <a:rPr lang="en-US" baseline="0" dirty="0" smtClean="0"/>
              <a:t> tools for the job? Is your site doing what it needs to be doing?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0164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you have all the necessary</a:t>
            </a:r>
            <a:r>
              <a:rPr lang="en-US" baseline="0" dirty="0" smtClean="0"/>
              <a:t> info, you can still package it in a way that actually distracts from your purpose, or essentially adds nothing.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378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other words, is your site as effective as it can be? </a:t>
            </a:r>
            <a:r>
              <a:rPr lang="en-US" dirty="0" smtClean="0"/>
              <a:t>You think your site</a:t>
            </a:r>
            <a:r>
              <a:rPr lang="en-US" baseline="0" dirty="0" smtClean="0"/>
              <a:t> is this guy. Or you want it to be. Maximum output. Minimal effort. Content –your mileage may vary.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0571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Turns out you</a:t>
            </a:r>
            <a:r>
              <a:rPr lang="en-US" baseline="0" dirty="0" smtClean="0"/>
              <a:t> might be this guy. Lot of effort, but things aren’t quite as you’d like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0891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--- think of your audience and what it actually needs. What parts of your site are getting traffic? How long are they staying? How are they accessing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340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you’re doing your redesign,</a:t>
            </a:r>
            <a:r>
              <a:rPr lang="en-US" baseline="0" dirty="0" smtClean="0"/>
              <a:t> it’s good to be aspirational. Say you want to drive mobile traffic, it’s good to do a responsive design. This is a measurable metric under Google Analytics.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9274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do something just because you can. Is</a:t>
            </a:r>
            <a:r>
              <a:rPr lang="en-US" baseline="0" dirty="0" smtClean="0"/>
              <a:t> there a need, or do you want there to be a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0486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LONELINESS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your pages dying all sad and lonely like the English Patient’s girlfriend?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108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or guide traffic where </a:t>
            </a:r>
            <a:r>
              <a:rPr lang="en-US" dirty="0" err="1" smtClean="0"/>
              <a:t>ya</a:t>
            </a:r>
            <a:r>
              <a:rPr lang="en-US" dirty="0" smtClean="0"/>
              <a:t> want, via improved design/layout, or via ‘campaigns’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 you have any DAVID CARUSO pages?</a:t>
            </a:r>
          </a:p>
          <a:p>
            <a:pPr algn="ctr"/>
            <a:r>
              <a:rPr lang="en-US" dirty="0" smtClean="0"/>
              <a:t> (Pages that need to be spun-off to their own glamorous Miami destination to where they can wear white pants and take off their sunglasses off in cool ways while saying pithy scene-capping lines).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1449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Re-assess</a:t>
            </a:r>
            <a:r>
              <a:rPr lang="en-US" baseline="0" dirty="0" smtClean="0"/>
              <a:t> through usability testing during the process. You can change your mind.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1618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why you’re doing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ECA9-AB04-4E90-BB34-ADEE6F8AF7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115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Time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Sources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In-Page analytics (use Chrome)</a:t>
            </a:r>
          </a:p>
          <a:p>
            <a:pPr lvl="2"/>
            <a:r>
              <a:rPr lang="en-US" dirty="0" smtClean="0"/>
              <a:t>rules/</a:t>
            </a:r>
            <a:r>
              <a:rPr lang="en-US" dirty="0" err="1" smtClean="0"/>
              <a:t>frbp</a:t>
            </a:r>
            <a:r>
              <a:rPr lang="en-US" dirty="0" smtClean="0"/>
              <a:t> and constitution/</a:t>
            </a:r>
            <a:r>
              <a:rPr lang="en-US" dirty="0" err="1" smtClean="0"/>
              <a:t>second_amendment</a:t>
            </a:r>
            <a:endParaRPr lang="en-US" dirty="0" smtClean="0"/>
          </a:p>
          <a:p>
            <a:pPr lvl="1"/>
            <a:r>
              <a:rPr lang="en-US" dirty="0" smtClean="0"/>
              <a:t>Site Speed – Page Timings</a:t>
            </a:r>
          </a:p>
          <a:p>
            <a:pPr lvl="1"/>
            <a:r>
              <a:rPr lang="en-US" dirty="0" smtClean="0"/>
              <a:t>Site Content – Landing Pages</a:t>
            </a:r>
          </a:p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any / all of them</a:t>
            </a:r>
          </a:p>
          <a:p>
            <a:r>
              <a:rPr lang="en-US" dirty="0" smtClean="0"/>
              <a:t>Traffic Sources</a:t>
            </a:r>
          </a:p>
          <a:p>
            <a:pPr lvl="1"/>
            <a:r>
              <a:rPr lang="en-US" dirty="0" smtClean="0"/>
              <a:t>Sources –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site is a resource, keep users coming back, keep them there.  More users/traffic ==better resource == more linking == higher </a:t>
            </a:r>
            <a:r>
              <a:rPr lang="en-US" baseline="0" dirty="0" err="1" smtClean="0"/>
              <a:t>seo</a:t>
            </a:r>
            <a:r>
              <a:rPr lang="en-US" baseline="0" dirty="0" smtClean="0"/>
              <a:t>, rinse and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== webpage markup or template code (or other generation code)</a:t>
            </a:r>
          </a:p>
          <a:p>
            <a:pPr>
              <a:buFontTx/>
              <a:buChar char="-"/>
            </a:pPr>
            <a:r>
              <a:rPr lang="en-US" dirty="0" smtClean="0"/>
              <a:t>That’s it and even #2 is not really a necessity if </a:t>
            </a:r>
            <a:r>
              <a:rPr lang="en-US" dirty="0" err="1" smtClean="0"/>
              <a:t>ya</a:t>
            </a:r>
            <a:r>
              <a:rPr lang="en-US" dirty="0" smtClean="0"/>
              <a:t> have someone that can do it for you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HTML</a:t>
            </a:r>
            <a:r>
              <a:rPr lang="en-US" baseline="0" dirty="0" smtClean="0"/>
              <a:t> for bare minimum, will need to know (a </a:t>
            </a:r>
            <a:r>
              <a:rPr lang="en-US" baseline="0" dirty="0" err="1" smtClean="0"/>
              <a:t>liitle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javascript/jquery</a:t>
            </a:r>
            <a:r>
              <a:rPr lang="en-US" baseline="0" dirty="0" smtClean="0"/>
              <a:t> for more advanced tracking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== webpage markup or template code (or other generation code)</a:t>
            </a:r>
          </a:p>
          <a:p>
            <a:pPr>
              <a:buFontTx/>
              <a:buChar char="-"/>
            </a:pPr>
            <a:r>
              <a:rPr lang="en-US" dirty="0" smtClean="0"/>
              <a:t>That’s it and even #2 is not really a necessity if </a:t>
            </a:r>
            <a:r>
              <a:rPr lang="en-US" dirty="0" err="1" smtClean="0"/>
              <a:t>ya</a:t>
            </a:r>
            <a:r>
              <a:rPr lang="en-US" dirty="0" smtClean="0"/>
              <a:t> have someone that can do it for you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HTML</a:t>
            </a:r>
            <a:r>
              <a:rPr lang="en-US" baseline="0" dirty="0" smtClean="0"/>
              <a:t> for bare minimum, will need to know (a little) </a:t>
            </a:r>
            <a:r>
              <a:rPr lang="en-US" baseline="0" dirty="0" err="1" smtClean="0"/>
              <a:t>javascript/jquery</a:t>
            </a:r>
            <a:r>
              <a:rPr lang="en-US" baseline="0" dirty="0" smtClean="0"/>
              <a:t> for more advanced tracking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account is like a semipublic</a:t>
            </a:r>
            <a:r>
              <a:rPr lang="en-US" baseline="0" dirty="0" smtClean="0"/>
              <a:t> </a:t>
            </a:r>
            <a:r>
              <a:rPr lang="en-US" dirty="0" err="1" smtClean="0"/>
              <a:t>dropbox</a:t>
            </a:r>
            <a:r>
              <a:rPr lang="en-US" dirty="0" smtClean="0"/>
              <a:t> folder, season tickets, or time share, not dedicated to a single person</a:t>
            </a:r>
          </a:p>
          <a:p>
            <a:r>
              <a:rPr lang="en-US" dirty="0" smtClean="0"/>
              <a:t>Account == property, property is the website you ‘possess’,</a:t>
            </a:r>
            <a:r>
              <a:rPr lang="en-US" baseline="0" dirty="0" smtClean="0"/>
              <a:t> could have multiple properties per account</a:t>
            </a:r>
          </a:p>
          <a:p>
            <a:r>
              <a:rPr lang="en-US" baseline="0" dirty="0" smtClean="0"/>
              <a:t>Each property has a separate tracking code (will talk about later)</a:t>
            </a:r>
          </a:p>
          <a:p>
            <a:r>
              <a:rPr lang="en-US" baseline="0" dirty="0" smtClean="0"/>
              <a:t>1 to many properties to profile – each profile has a separate user base, each account can have different users, with different permissions</a:t>
            </a:r>
          </a:p>
          <a:p>
            <a:r>
              <a:rPr lang="en-US" baseline="0" dirty="0" smtClean="0"/>
              <a:t>Law school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law library – separate accounts or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Creating an analytics</a:t>
            </a:r>
            <a:r>
              <a:rPr lang="en-US" baseline="0" dirty="0" smtClean="0"/>
              <a:t> account/property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- first account automatically guides through first property</a:t>
            </a:r>
          </a:p>
          <a:p>
            <a:pPr lvl="0">
              <a:buFontTx/>
              <a:buNone/>
            </a:pPr>
            <a:r>
              <a:rPr lang="en-US" baseline="0" dirty="0" smtClean="0"/>
              <a:t>- Adding user; different per profile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account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</a:t>
            </a:r>
            <a:r>
              <a:rPr lang="en-US" baseline="0" dirty="0" smtClean="0"/>
              <a:t> of analytics slowed loading of the page, very bad, should not be used, ever</a:t>
            </a:r>
          </a:p>
          <a:p>
            <a:r>
              <a:rPr lang="en-US" baseline="0" dirty="0" smtClean="0"/>
              <a:t>Any code examples for such should be ignored … moving 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Lots of variation in help center and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8E7C-E51E-0240-AC11-32E7F87F47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4741-800D-1D43-B346-AB919B86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3EE5-DAE1-B14B-A852-158E1BF3F9E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C158-7BFA-0E45-9E78-E588CF17A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evelopers.google.com/analytics/devguides/collection/protocol/v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708504"/>
            <a:ext cx="7957941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Analytics to Find Opportunities</a:t>
            </a:r>
            <a:br>
              <a:rPr lang="en-US" b="1" dirty="0" smtClean="0"/>
            </a:br>
            <a:r>
              <a:rPr lang="en-US" sz="2400" b="1" dirty="0" smtClean="0"/>
              <a:t> </a:t>
            </a: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800" dirty="0" smtClean="0"/>
              <a:t>What Google can tell you about your users and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038600"/>
            <a:ext cx="3544185" cy="1752600"/>
          </a:xfrm>
        </p:spPr>
        <p:txBody>
          <a:bodyPr/>
          <a:lstStyle/>
          <a:p>
            <a:r>
              <a:rPr lang="en-US" dirty="0" smtClean="0"/>
              <a:t>Wayne Weibel</a:t>
            </a:r>
          </a:p>
          <a:p>
            <a:r>
              <a:rPr lang="en-US" sz="1400" dirty="0" smtClean="0"/>
              <a:t>Interface / Web / </a:t>
            </a:r>
            <a:r>
              <a:rPr lang="en-US" sz="1400" dirty="0" err="1" smtClean="0"/>
              <a:t>Drupal</a:t>
            </a:r>
            <a:r>
              <a:rPr lang="en-US" sz="1400" dirty="0" smtClean="0"/>
              <a:t> Developer</a:t>
            </a:r>
          </a:p>
          <a:p>
            <a:r>
              <a:rPr lang="en-US" sz="1400" dirty="0" smtClean="0"/>
              <a:t>Legal Information Institute</a:t>
            </a:r>
          </a:p>
          <a:p>
            <a:r>
              <a:rPr lang="en-US" sz="1400" dirty="0" smtClean="0"/>
              <a:t>Cornell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99555" y="4038600"/>
            <a:ext cx="354418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Blackaby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Services Librarian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aseline="0" dirty="0" smtClean="0">
                <a:solidFill>
                  <a:schemeClr val="tx1">
                    <a:tint val="75000"/>
                  </a:schemeClr>
                </a:solidFill>
              </a:rPr>
              <a:t>Cornell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 University Law Library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Old-old way was not asynchronous</a:t>
            </a:r>
          </a:p>
          <a:p>
            <a:r>
              <a:rPr lang="en-US" dirty="0" smtClean="0"/>
              <a:t>New-old way – </a:t>
            </a:r>
            <a:r>
              <a:rPr lang="en-US" dirty="0" err="1" smtClean="0"/>
              <a:t>ga.js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ga-j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6" y="2770187"/>
            <a:ext cx="8796337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/>
              <a:t>Old-old way was not asynchronous</a:t>
            </a:r>
          </a:p>
          <a:p>
            <a:r>
              <a:rPr lang="en-US" dirty="0" smtClean="0"/>
              <a:t>New-old way – </a:t>
            </a:r>
            <a:r>
              <a:rPr lang="en-US" dirty="0" err="1" smtClean="0"/>
              <a:t>ga.js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New-new way – </a:t>
            </a:r>
            <a:r>
              <a:rPr lang="en-US" dirty="0" err="1" smtClean="0"/>
              <a:t>analytics.js</a:t>
            </a:r>
            <a:r>
              <a:rPr lang="en-US" dirty="0" smtClean="0"/>
              <a:t> – Universal Analytics</a:t>
            </a:r>
          </a:p>
        </p:txBody>
      </p:sp>
      <p:pic>
        <p:nvPicPr>
          <p:cNvPr id="4" name="Picture 3" descr="ga-j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6" y="2770187"/>
            <a:ext cx="8796337" cy="1781175"/>
          </a:xfrm>
          <a:prstGeom prst="rect">
            <a:avLst/>
          </a:prstGeom>
        </p:spPr>
      </p:pic>
      <p:pic>
        <p:nvPicPr>
          <p:cNvPr id="6" name="Picture 5" descr="analytics-j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6" y="5185833"/>
            <a:ext cx="8796337" cy="1365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284" cy="5000137"/>
          </a:xfrm>
        </p:spPr>
        <p:txBody>
          <a:bodyPr>
            <a:normAutofit/>
          </a:bodyPr>
          <a:lstStyle/>
          <a:p>
            <a:r>
              <a:rPr lang="en-US" dirty="0" smtClean="0"/>
              <a:t>Put in each page directly … yeah 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284" cy="5000137"/>
          </a:xfrm>
        </p:spPr>
        <p:txBody>
          <a:bodyPr>
            <a:normAutofit/>
          </a:bodyPr>
          <a:lstStyle/>
          <a:p>
            <a:r>
              <a:rPr lang="en-US" dirty="0" smtClean="0"/>
              <a:t>Put in each page directly … yeah no</a:t>
            </a:r>
          </a:p>
          <a:p>
            <a:r>
              <a:rPr lang="en-US" dirty="0" smtClean="0"/>
              <a:t>Dynamic include; PHP or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sz="1800" dirty="0" smtClean="0">
                <a:latin typeface="Arial Unicode MS"/>
                <a:cs typeface="Arial Unicode MS"/>
              </a:rPr>
              <a:t>&lt;?</a:t>
            </a:r>
            <a:r>
              <a:rPr lang="en-US" sz="1800" dirty="0" err="1" smtClean="0">
                <a:latin typeface="Arial Unicode MS"/>
                <a:cs typeface="Arial Unicode MS"/>
              </a:rPr>
              <a:t>php</a:t>
            </a:r>
            <a:r>
              <a:rPr lang="en-US" sz="1800" dirty="0" smtClean="0">
                <a:latin typeface="Arial Unicode MS"/>
                <a:cs typeface="Arial Unicode MS"/>
              </a:rPr>
              <a:t> </a:t>
            </a:r>
            <a:r>
              <a:rPr lang="en-US" sz="1800" dirty="0" err="1" smtClean="0">
                <a:latin typeface="Arial Unicode MS"/>
                <a:cs typeface="Arial Unicode MS"/>
              </a:rPr>
              <a:t>include_once(‘path/to/file/analyticstracking.php</a:t>
            </a:r>
            <a:r>
              <a:rPr lang="en-US" sz="1800" dirty="0" smtClean="0">
                <a:latin typeface="Arial Unicode MS"/>
                <a:cs typeface="Arial Unicode MS"/>
              </a:rPr>
              <a:t>’); ?&gt;</a:t>
            </a:r>
          </a:p>
          <a:p>
            <a:pPr lvl="1"/>
            <a:r>
              <a:rPr lang="en-US" sz="1800" dirty="0" smtClean="0">
                <a:latin typeface="Arial Unicode MS"/>
                <a:cs typeface="Arial Unicode MS"/>
              </a:rPr>
              <a:t>&lt;script type="text/</a:t>
            </a:r>
            <a:r>
              <a:rPr lang="en-US" sz="1800" dirty="0" err="1" smtClean="0">
                <a:latin typeface="Arial Unicode MS"/>
                <a:cs typeface="Arial Unicode MS"/>
              </a:rPr>
              <a:t>javascript</a:t>
            </a:r>
            <a:r>
              <a:rPr lang="en-US" sz="1800" dirty="0" smtClean="0">
                <a:latin typeface="Arial Unicode MS"/>
                <a:cs typeface="Arial Unicode MS"/>
              </a:rPr>
              <a:t>" </a:t>
            </a:r>
            <a:r>
              <a:rPr lang="en-US" sz="1800" dirty="0" err="1" smtClean="0">
                <a:latin typeface="Arial Unicode MS"/>
                <a:cs typeface="Arial Unicode MS"/>
              </a:rPr>
              <a:t>src</a:t>
            </a:r>
            <a:r>
              <a:rPr lang="en-US" sz="1800" dirty="0" smtClean="0">
                <a:latin typeface="Arial Unicode MS"/>
                <a:cs typeface="Arial Unicode MS"/>
              </a:rPr>
              <a:t>=”path/to/</a:t>
            </a:r>
            <a:r>
              <a:rPr lang="en-US" sz="1800" dirty="0" err="1" smtClean="0">
                <a:latin typeface="Arial Unicode MS"/>
                <a:cs typeface="Arial Unicode MS"/>
              </a:rPr>
              <a:t>js/analyticstracking.js</a:t>
            </a:r>
            <a:r>
              <a:rPr lang="en-US" sz="1800" dirty="0" smtClean="0">
                <a:latin typeface="Arial Unicode MS"/>
                <a:cs typeface="Arial Unicode MS"/>
              </a:rPr>
              <a:t>” /&gt;</a:t>
            </a:r>
          </a:p>
          <a:p>
            <a:pPr>
              <a:buNone/>
            </a:pPr>
            <a:endParaRPr lang="en-US" dirty="0" smtClean="0">
              <a:cs typeface="Arial Unicode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284" cy="5000137"/>
          </a:xfrm>
        </p:spPr>
        <p:txBody>
          <a:bodyPr>
            <a:normAutofit/>
          </a:bodyPr>
          <a:lstStyle/>
          <a:p>
            <a:r>
              <a:rPr lang="en-US" dirty="0" smtClean="0"/>
              <a:t>Put in each page directly … yeah no</a:t>
            </a:r>
          </a:p>
          <a:p>
            <a:r>
              <a:rPr lang="en-US" dirty="0" smtClean="0"/>
              <a:t>Dynamic include; PHP or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sz="1800" dirty="0" smtClean="0">
                <a:latin typeface="Arial Unicode MS"/>
                <a:cs typeface="Arial Unicode MS"/>
              </a:rPr>
              <a:t>&lt;?</a:t>
            </a:r>
            <a:r>
              <a:rPr lang="en-US" sz="1800" dirty="0" err="1" smtClean="0">
                <a:latin typeface="Arial Unicode MS"/>
                <a:cs typeface="Arial Unicode MS"/>
              </a:rPr>
              <a:t>php</a:t>
            </a:r>
            <a:r>
              <a:rPr lang="en-US" sz="1800" dirty="0" smtClean="0">
                <a:latin typeface="Arial Unicode MS"/>
                <a:cs typeface="Arial Unicode MS"/>
              </a:rPr>
              <a:t> </a:t>
            </a:r>
            <a:r>
              <a:rPr lang="en-US" sz="1800" dirty="0" err="1" smtClean="0">
                <a:latin typeface="Arial Unicode MS"/>
                <a:cs typeface="Arial Unicode MS"/>
              </a:rPr>
              <a:t>include_once(‘path/to/file/analyticstracking.php</a:t>
            </a:r>
            <a:r>
              <a:rPr lang="en-US" sz="1800" dirty="0" smtClean="0">
                <a:latin typeface="Arial Unicode MS"/>
                <a:cs typeface="Arial Unicode MS"/>
              </a:rPr>
              <a:t>’); ?&gt;</a:t>
            </a:r>
          </a:p>
          <a:p>
            <a:pPr lvl="1"/>
            <a:r>
              <a:rPr lang="en-US" sz="1800" dirty="0" smtClean="0">
                <a:latin typeface="Arial Unicode MS"/>
                <a:cs typeface="Arial Unicode MS"/>
              </a:rPr>
              <a:t>&lt;script type="text/</a:t>
            </a:r>
            <a:r>
              <a:rPr lang="en-US" sz="1800" dirty="0" err="1" smtClean="0">
                <a:latin typeface="Arial Unicode MS"/>
                <a:cs typeface="Arial Unicode MS"/>
              </a:rPr>
              <a:t>javascript</a:t>
            </a:r>
            <a:r>
              <a:rPr lang="en-US" sz="1800" dirty="0" smtClean="0">
                <a:latin typeface="Arial Unicode MS"/>
                <a:cs typeface="Arial Unicode MS"/>
              </a:rPr>
              <a:t>" </a:t>
            </a:r>
            <a:r>
              <a:rPr lang="en-US" sz="1800" dirty="0" err="1" smtClean="0">
                <a:latin typeface="Arial Unicode MS"/>
                <a:cs typeface="Arial Unicode MS"/>
              </a:rPr>
              <a:t>src</a:t>
            </a:r>
            <a:r>
              <a:rPr lang="en-US" sz="1800" dirty="0" smtClean="0">
                <a:latin typeface="Arial Unicode MS"/>
                <a:cs typeface="Arial Unicode MS"/>
              </a:rPr>
              <a:t>=”path/to/</a:t>
            </a:r>
            <a:r>
              <a:rPr lang="en-US" sz="1800" dirty="0" err="1" smtClean="0">
                <a:latin typeface="Arial Unicode MS"/>
                <a:cs typeface="Arial Unicode MS"/>
              </a:rPr>
              <a:t>js/analyticstracking.js</a:t>
            </a:r>
            <a:r>
              <a:rPr lang="en-US" sz="1800" dirty="0" smtClean="0">
                <a:latin typeface="Arial Unicode MS"/>
                <a:cs typeface="Arial Unicode MS"/>
              </a:rPr>
              <a:t>” /&gt;</a:t>
            </a:r>
          </a:p>
          <a:p>
            <a:r>
              <a:rPr lang="en-US" dirty="0" smtClean="0"/>
              <a:t>Theme Template include</a:t>
            </a:r>
          </a:p>
          <a:p>
            <a:pPr lvl="1"/>
            <a:r>
              <a:rPr lang="en-US" sz="1800" dirty="0" smtClean="0">
                <a:latin typeface="Arial Unicode MS"/>
                <a:cs typeface="Arial Unicode MS"/>
              </a:rPr>
              <a:t>directly insert tracking &lt;script&gt;, or use a dynamic include</a:t>
            </a:r>
          </a:p>
          <a:p>
            <a:r>
              <a:rPr lang="en-US" dirty="0" smtClean="0">
                <a:cs typeface="Arial Unicode MS"/>
              </a:rPr>
              <a:t>Put in module/</a:t>
            </a:r>
            <a:r>
              <a:rPr lang="en-US" dirty="0" err="1" smtClean="0">
                <a:cs typeface="Arial Unicode MS"/>
              </a:rPr>
              <a:t>plugin</a:t>
            </a:r>
            <a:r>
              <a:rPr lang="en-US" dirty="0" smtClean="0">
                <a:cs typeface="Arial Unicode MS"/>
              </a:rPr>
              <a:t> code</a:t>
            </a:r>
          </a:p>
          <a:p>
            <a:pPr>
              <a:buNone/>
            </a:pPr>
            <a:endParaRPr lang="en-US" dirty="0" smtClean="0">
              <a:cs typeface="Arial Unicode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-now-for-something-completely-different-300x30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2812" r="-32812"/>
          <a:stretch>
            <a:fillRect/>
          </a:stretch>
        </p:blipFill>
        <p:spPr>
          <a:xfrm>
            <a:off x="457200" y="1600200"/>
            <a:ext cx="8229600" cy="49688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620"/>
          </a:xfrm>
        </p:spPr>
        <p:txBody>
          <a:bodyPr/>
          <a:lstStyle/>
          <a:p>
            <a:r>
              <a:rPr lang="en-US" dirty="0" smtClean="0"/>
              <a:t>LII - Second Amendment</a:t>
            </a:r>
          </a:p>
          <a:p>
            <a:r>
              <a:rPr lang="en-US" dirty="0" smtClean="0"/>
              <a:t>LII - Federal Rules of Bankruptcy Procedure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Amend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58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B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022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620"/>
          </a:xfrm>
        </p:spPr>
        <p:txBody>
          <a:bodyPr/>
          <a:lstStyle/>
          <a:p>
            <a:r>
              <a:rPr lang="en-US" dirty="0" smtClean="0"/>
              <a:t>LII - Second Amendment</a:t>
            </a:r>
          </a:p>
          <a:p>
            <a:pPr lvl="2"/>
            <a:r>
              <a:rPr lang="en-US" dirty="0" smtClean="0"/>
              <a:t>Resource link pulled from behind tab</a:t>
            </a:r>
          </a:p>
          <a:p>
            <a:pPr lvl="2"/>
            <a:r>
              <a:rPr lang="en-US" dirty="0" smtClean="0"/>
              <a:t>Name of link changed =&gt; 3% to 35% click</a:t>
            </a:r>
          </a:p>
          <a:p>
            <a:r>
              <a:rPr lang="en-US" dirty="0" smtClean="0"/>
              <a:t>LII - Federal Rules of Bankruptcy Procedure</a:t>
            </a:r>
          </a:p>
          <a:p>
            <a:pPr lvl="2"/>
            <a:r>
              <a:rPr lang="en-US" dirty="0" smtClean="0"/>
              <a:t>High click rate on link to itself in breadcrumb</a:t>
            </a:r>
          </a:p>
          <a:p>
            <a:pPr lvl="2"/>
            <a:r>
              <a:rPr lang="en-US" dirty="0" smtClean="0"/>
              <a:t>Put note about lawyer resource</a:t>
            </a:r>
          </a:p>
          <a:p>
            <a:r>
              <a:rPr lang="en-US" dirty="0" smtClean="0"/>
              <a:t>Browser Window vs. Screen Size ‘event’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provides user tracking, layout experimentation, and site performance metrics</a:t>
            </a:r>
          </a:p>
          <a:p>
            <a:r>
              <a:rPr lang="en-US" sz="2400" dirty="0" smtClean="0"/>
              <a:t>uses asynchronous scripting to inject code and record data</a:t>
            </a:r>
          </a:p>
          <a:p>
            <a:r>
              <a:rPr lang="en-US" sz="2400" dirty="0" smtClean="0"/>
              <a:t>tracks users/visits via cookies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ser-vs-window-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6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LII - Second Amendment</a:t>
            </a:r>
          </a:p>
          <a:p>
            <a:pPr lvl="2"/>
            <a:r>
              <a:rPr lang="en-US" dirty="0" smtClean="0"/>
              <a:t>Resource link pulled from behind tab</a:t>
            </a:r>
          </a:p>
          <a:p>
            <a:pPr lvl="2"/>
            <a:r>
              <a:rPr lang="en-US" dirty="0" smtClean="0"/>
              <a:t>Name of link changed =&gt; 3% to 35% click</a:t>
            </a:r>
          </a:p>
          <a:p>
            <a:r>
              <a:rPr lang="en-US" dirty="0" smtClean="0"/>
              <a:t>LII - Federal Rules of Bankruptcy Procedure</a:t>
            </a:r>
          </a:p>
          <a:p>
            <a:pPr lvl="2"/>
            <a:r>
              <a:rPr lang="en-US" dirty="0" smtClean="0"/>
              <a:t>High click rate on link to itself in breadcrumb</a:t>
            </a:r>
          </a:p>
          <a:p>
            <a:pPr lvl="2"/>
            <a:r>
              <a:rPr lang="en-US" dirty="0" smtClean="0"/>
              <a:t>Put note about lawyer resource</a:t>
            </a:r>
          </a:p>
          <a:p>
            <a:r>
              <a:rPr lang="en-US" dirty="0" smtClean="0"/>
              <a:t>Browser Window vs. Screen Size ‘event’</a:t>
            </a:r>
          </a:p>
          <a:p>
            <a:pPr lvl="2"/>
            <a:r>
              <a:rPr lang="en-US" sz="1946" dirty="0" smtClean="0"/>
              <a:t>_</a:t>
            </a:r>
            <a:r>
              <a:rPr lang="en-US" sz="1946" dirty="0" err="1" smtClean="0"/>
              <a:t>gaq.push(['_trackEvent</a:t>
            </a:r>
            <a:r>
              <a:rPr lang="en-US" sz="1946" dirty="0" smtClean="0"/>
              <a:t>’, ‘viewport’, 'width’, $(</a:t>
            </a:r>
            <a:r>
              <a:rPr lang="en-US" sz="1946" dirty="0" err="1" smtClean="0"/>
              <a:t>window).width</a:t>
            </a:r>
            <a:r>
              <a:rPr lang="en-US" sz="1946" dirty="0" smtClean="0"/>
              <a:t>()+’’]); </a:t>
            </a:r>
          </a:p>
          <a:p>
            <a:pPr lvl="2"/>
            <a:r>
              <a:rPr lang="en-US" sz="1946" dirty="0" smtClean="0"/>
              <a:t>_</a:t>
            </a:r>
            <a:r>
              <a:rPr lang="en-US" sz="1946" dirty="0" err="1" smtClean="0"/>
              <a:t>gaq.push(['_trackEvent</a:t>
            </a:r>
            <a:r>
              <a:rPr lang="en-US" sz="1946" dirty="0" smtClean="0"/>
              <a:t>', ‘viewport’, 'height', $(</a:t>
            </a:r>
            <a:r>
              <a:rPr lang="en-US" sz="1946" dirty="0" err="1" smtClean="0"/>
              <a:t>window).height</a:t>
            </a:r>
            <a:r>
              <a:rPr lang="en-US" sz="1946" dirty="0" smtClean="0"/>
              <a:t>()+’’]);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Rutgers Law Library Hours</a:t>
            </a:r>
          </a:p>
          <a:p>
            <a:pPr lvl="2"/>
            <a:r>
              <a:rPr lang="en-US" dirty="0" smtClean="0">
                <a:hlinkClick r:id="rId3"/>
              </a:rPr>
              <a:t>Measurement Protocol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Analytics During a </a:t>
            </a:r>
            <a:br>
              <a:rPr lang="en-US" dirty="0" smtClean="0"/>
            </a:br>
            <a:r>
              <a:rPr lang="en-US" dirty="0" smtClean="0"/>
              <a:t>Re-Design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A.K.A. Tweaking as you go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0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43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Benchmarking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Realism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18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eficklegreybeast.squarespace.com/storage/eddie-gaedel.jpg?__SQUARESPACE_CACHEVERSION=1312539555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35113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8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reddie 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66023" y="990600"/>
            <a:ext cx="4762500" cy="47529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me-of-thrones-all-my-friends-are-de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348" r="-71348"/>
          <a:stretch>
            <a:fillRect/>
          </a:stretch>
        </p:blipFill>
        <p:spPr>
          <a:xfrm>
            <a:off x="-1728181" y="0"/>
            <a:ext cx="12469964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forminsider.com/wp-content/uploads/don-dr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048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4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aturesblogs.chicagotribune.com/photos/uncategorized/2008/10/06/harry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6096000" cy="9144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93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awkwardfamilyphotos.com/wp-content/uploads/cache/2013/06/capturedimage/3088027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34000" cy="7143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48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provides user tracking, layout experimentation, and site performance metrics</a:t>
            </a:r>
          </a:p>
          <a:p>
            <a:r>
              <a:rPr lang="en-US" sz="2400" dirty="0" smtClean="0"/>
              <a:t>uses asynchronous scripting to inject code and record data</a:t>
            </a:r>
          </a:p>
          <a:p>
            <a:r>
              <a:rPr lang="en-US" sz="2400" dirty="0" smtClean="0"/>
              <a:t>tracks users/visits via cookies</a:t>
            </a:r>
          </a:p>
          <a:p>
            <a:endParaRPr lang="en-US" sz="2400" dirty="0" smtClean="0"/>
          </a:p>
          <a:p>
            <a:r>
              <a:rPr lang="en-US" sz="2400" dirty="0" smtClean="0"/>
              <a:t>improve site traffic</a:t>
            </a:r>
          </a:p>
          <a:p>
            <a:r>
              <a:rPr lang="en-US" sz="2400" dirty="0" smtClean="0"/>
              <a:t>improve design and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enemy of art is the absence of limitations </a:t>
            </a:r>
            <a:br>
              <a:rPr lang="en-US" dirty="0" smtClean="0"/>
            </a:br>
            <a:r>
              <a:rPr lang="en-US" dirty="0" smtClean="0"/>
              <a:t>	-Orson Welles</a:t>
            </a:r>
            <a:endParaRPr lang="en-US" dirty="0"/>
          </a:p>
        </p:txBody>
      </p:sp>
      <p:pic>
        <p:nvPicPr>
          <p:cNvPr id="4100" name="Picture 4" descr="http://www.doctormacro.com/Images/Welles,%20Orson/Annex/Annex%20-%20Welles,%20Orson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902810" cy="402336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21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rdsontherocks.com/wp-content/uploads/2012/08/1974-zardoz-002-sean-conn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3928298" cy="46634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I’ve never kept a record of anything</a:t>
            </a:r>
          </a:p>
          <a:p>
            <a:r>
              <a:rPr lang="en-US" dirty="0"/>
              <a:t> 	</a:t>
            </a:r>
            <a:r>
              <a:rPr lang="en-US" dirty="0" smtClean="0"/>
              <a:t>- Sean Connery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94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5.media.tumblr.com/tumblr_lyprwt7IL71r5i7tyo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5039358" cy="28346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0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quire.com/cm/esquire/images/GT/david-caruso-0409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2286000" cy="26098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13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_XZX-kaYpiB0/S-z6-q_uB4I/AAAAAAAAB48/6sfKvk2Hcns/s1600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_PpNKNkdKU6g/TNDlcVbB93I/AAAAAAAACFc/uNaIQSOOCww/s400/robinhood_22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shiznit.co.uk/media/News/johnwayne-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13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a.media-imdb.com/images/M/MV5BODI4NTU3MzIzN15BMl5BanBnXkFtZTcwMDQ0NzgzNA@@._V1._SX640_SY44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096000" cy="42386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1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moDer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provides user tracking, layout experimentation, and site performance metrics</a:t>
            </a:r>
          </a:p>
          <a:p>
            <a:r>
              <a:rPr lang="en-US" sz="2400" dirty="0" smtClean="0"/>
              <a:t>uses asynchronous scripting to inject code and record data</a:t>
            </a:r>
          </a:p>
          <a:p>
            <a:r>
              <a:rPr lang="en-US" sz="2400" dirty="0" smtClean="0"/>
              <a:t>tracks users/visits via cookies</a:t>
            </a:r>
          </a:p>
          <a:p>
            <a:endParaRPr lang="en-US" sz="2400" dirty="0" smtClean="0"/>
          </a:p>
          <a:p>
            <a:r>
              <a:rPr lang="en-US" sz="2400" dirty="0" smtClean="0"/>
              <a:t>improve site traffic</a:t>
            </a:r>
          </a:p>
          <a:p>
            <a:r>
              <a:rPr lang="en-US" sz="2400" dirty="0" smtClean="0"/>
              <a:t>improve design and layout</a:t>
            </a:r>
          </a:p>
          <a:p>
            <a:endParaRPr lang="en-US" sz="2400" dirty="0" smtClean="0"/>
          </a:p>
          <a:p>
            <a:r>
              <a:rPr lang="en-US" sz="2400" dirty="0" smtClean="0"/>
              <a:t>keep users on the site</a:t>
            </a:r>
            <a:br>
              <a:rPr lang="en-US" sz="2400" dirty="0" smtClean="0"/>
            </a:br>
            <a:r>
              <a:rPr lang="en-US" sz="2400" dirty="0" smtClean="0"/>
              <a:t>… yes, analytics is all about marketing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ya</a:t>
            </a:r>
            <a:r>
              <a:rPr lang="en-US" dirty="0" smtClean="0"/>
              <a:t> need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Google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to the code (of the webpage)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ya</a:t>
            </a:r>
            <a:r>
              <a:rPr lang="en-US" dirty="0" smtClean="0"/>
              <a:t> need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Google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to the code (of the webpage)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 yeah that’s 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ya</a:t>
            </a:r>
            <a:r>
              <a:rPr lang="en-US" dirty="0" smtClean="0"/>
              <a:t> need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Google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to the code</a:t>
            </a:r>
          </a:p>
          <a:p>
            <a:pPr marL="51435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Analytics account is NOT the same as your Google account</a:t>
            </a:r>
          </a:p>
          <a:p>
            <a:r>
              <a:rPr lang="en-US" dirty="0" smtClean="0"/>
              <a:t>users must have a valid </a:t>
            </a:r>
            <a:r>
              <a:rPr lang="en-US" dirty="0" err="1" smtClean="0"/>
              <a:t>gmail</a:t>
            </a:r>
            <a:endParaRPr lang="en-US" dirty="0"/>
          </a:p>
        </p:txBody>
      </p:sp>
      <p:pic>
        <p:nvPicPr>
          <p:cNvPr id="5" name="Content Placeholder 4" descr="AccountWebPropProfile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509" b="-950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 rot="20229680">
            <a:off x="5802482" y="1884724"/>
            <a:ext cx="1540700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Analytics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t__s_peanut_butter_jelly_time__by_jmkrebs30-d4u2u1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8101" r="-1810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Old-old way was not asynchronous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1979</Words>
  <Application>Microsoft Macintosh PowerPoint</Application>
  <PresentationFormat>On-screen Show (4:3)</PresentationFormat>
  <Paragraphs>221</Paragraphs>
  <Slides>36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Analytics to Find Opportunities  or What Google can tell you about your users and yourself</vt:lpstr>
      <vt:lpstr>Google Analytics</vt:lpstr>
      <vt:lpstr>Google Analytics</vt:lpstr>
      <vt:lpstr>Google Analytics</vt:lpstr>
      <vt:lpstr>What ya need is</vt:lpstr>
      <vt:lpstr>What ya need is</vt:lpstr>
      <vt:lpstr>What ya need is</vt:lpstr>
      <vt:lpstr>Slide 8</vt:lpstr>
      <vt:lpstr>Tracking Code</vt:lpstr>
      <vt:lpstr>Tracking Code</vt:lpstr>
      <vt:lpstr>Tracking Code</vt:lpstr>
      <vt:lpstr>Tracking Code</vt:lpstr>
      <vt:lpstr>Tracking Code</vt:lpstr>
      <vt:lpstr>Tracking Code</vt:lpstr>
      <vt:lpstr>Slide 15</vt:lpstr>
      <vt:lpstr>Real World Examples</vt:lpstr>
      <vt:lpstr>Slide 17</vt:lpstr>
      <vt:lpstr>Slide 18</vt:lpstr>
      <vt:lpstr>Real World Examples</vt:lpstr>
      <vt:lpstr>Slide 20</vt:lpstr>
      <vt:lpstr>Real World Examples</vt:lpstr>
      <vt:lpstr>Using Analytics During a  Re-Design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Cornell Law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Analytics to Find Opportunities   Google </dc:title>
  <dc:creator>Wayne Weibel</dc:creator>
  <cp:lastModifiedBy>Wayne Weibel</cp:lastModifiedBy>
  <cp:revision>80</cp:revision>
  <dcterms:created xsi:type="dcterms:W3CDTF">2013-06-13T15:24:55Z</dcterms:created>
  <dcterms:modified xsi:type="dcterms:W3CDTF">2013-06-13T15:26:58Z</dcterms:modified>
</cp:coreProperties>
</file>