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2" r:id="rId4"/>
    <p:sldId id="258" r:id="rId5"/>
    <p:sldId id="290" r:id="rId6"/>
    <p:sldId id="291" r:id="rId7"/>
    <p:sldId id="292" r:id="rId8"/>
    <p:sldId id="259" r:id="rId9"/>
    <p:sldId id="260" r:id="rId10"/>
    <p:sldId id="261" r:id="rId11"/>
    <p:sldId id="263" r:id="rId12"/>
    <p:sldId id="264" r:id="rId13"/>
    <p:sldId id="284" r:id="rId14"/>
    <p:sldId id="287" r:id="rId15"/>
    <p:sldId id="266" r:id="rId16"/>
    <p:sldId id="265" r:id="rId17"/>
    <p:sldId id="267" r:id="rId18"/>
    <p:sldId id="278" r:id="rId19"/>
    <p:sldId id="271" r:id="rId20"/>
    <p:sldId id="268" r:id="rId21"/>
    <p:sldId id="269" r:id="rId22"/>
    <p:sldId id="273" r:id="rId23"/>
    <p:sldId id="272" r:id="rId24"/>
    <p:sldId id="274" r:id="rId25"/>
    <p:sldId id="275" r:id="rId26"/>
    <p:sldId id="277" r:id="rId27"/>
    <p:sldId id="280" r:id="rId28"/>
    <p:sldId id="276" r:id="rId29"/>
    <p:sldId id="279" r:id="rId30"/>
    <p:sldId id="283" r:id="rId31"/>
    <p:sldId id="281" r:id="rId32"/>
    <p:sldId id="288" r:id="rId33"/>
    <p:sldId id="285" r:id="rId34"/>
    <p:sldId id="289" r:id="rId35"/>
    <p:sldId id="282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680" autoAdjust="0"/>
  </p:normalViewPr>
  <p:slideViewPr>
    <p:cSldViewPr>
      <p:cViewPr>
        <p:scale>
          <a:sx n="75" d="100"/>
          <a:sy n="75" d="100"/>
        </p:scale>
        <p:origin x="-18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5EE3-E484-46F7-92F0-13F21A7E165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986B-54C8-461D-87EE-BEDD2185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and Free not synonymous.  Open is a pretty big commitment.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but with some extras, like</a:t>
            </a:r>
            <a:r>
              <a:rPr lang="en-US" baseline="0" dirty="0" smtClean="0"/>
              <a:t> subject organization, metadata, better formats or variety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do it, and we’ll figure it out later.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docs, </a:t>
            </a:r>
            <a:r>
              <a:rPr lang="en-US" dirty="0" err="1" smtClean="0"/>
              <a:t>pdf</a:t>
            </a:r>
            <a:r>
              <a:rPr lang="en-US" dirty="0" smtClean="0"/>
              <a:t>, html, </a:t>
            </a:r>
            <a:r>
              <a:rPr lang="en-US" dirty="0" err="1" smtClean="0"/>
              <a:t>epub</a:t>
            </a:r>
            <a:r>
              <a:rPr lang="en-US" dirty="0" smtClean="0"/>
              <a:t>, </a:t>
            </a:r>
            <a:r>
              <a:rPr lang="en-US" dirty="0" err="1" smtClean="0"/>
              <a:t>api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rss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2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Internet,</a:t>
            </a:r>
            <a:r>
              <a:rPr lang="en-US" baseline="0" dirty="0" smtClean="0"/>
              <a:t> obviously…but library website? Some other law school site? </a:t>
            </a:r>
            <a:r>
              <a:rPr lang="en-US" baseline="0" dirty="0" err="1" smtClean="0"/>
              <a:t>Classcaster</a:t>
            </a:r>
            <a:r>
              <a:rPr lang="en-US" baseline="0" dirty="0" smtClean="0"/>
              <a:t>?  Internet Archive?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4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5CE4-6073-4945-AD16-D79BE50421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986B-54C8-461D-87EE-BEDD2185A4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1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A7A9-3A75-4D62-92B8-FF99BBE3942D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D883-87D2-4181-A6AC-83B5F35D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657" y="114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cap="small" dirty="0" smtClean="0">
                <a:latin typeface="MV Boli" pitchFamily="2" charset="0"/>
                <a:cs typeface="MV Boli" pitchFamily="2" charset="0"/>
              </a:rPr>
              <a:t>Law Schools and the Free Law Movement</a:t>
            </a:r>
            <a:endParaRPr lang="en-US" sz="6000" cap="small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6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V Boli" pitchFamily="2" charset="0"/>
                <a:cs typeface="MV Boli" pitchFamily="2" charset="0"/>
              </a:rPr>
              <a:t>Sarah </a:t>
            </a:r>
            <a:r>
              <a:rPr lang="en-US" sz="2400" dirty="0" err="1" smtClean="0">
                <a:latin typeface="MV Boli" pitchFamily="2" charset="0"/>
                <a:cs typeface="MV Boli" pitchFamily="2" charset="0"/>
              </a:rPr>
              <a:t>Glassmeyer</a:t>
            </a:r>
            <a:r>
              <a:rPr lang="en-US" sz="2400" dirty="0" smtClean="0">
                <a:latin typeface="MV Boli" pitchFamily="2" charset="0"/>
                <a:cs typeface="MV Boli" pitchFamily="2" charset="0"/>
              </a:rPr>
              <a:t> JD MLS</a:t>
            </a:r>
          </a:p>
          <a:p>
            <a:pPr algn="ctr"/>
            <a:r>
              <a:rPr lang="en-US" sz="2400" dirty="0" smtClean="0">
                <a:latin typeface="MV Boli" pitchFamily="2" charset="0"/>
                <a:cs typeface="MV Boli" pitchFamily="2" charset="0"/>
              </a:rPr>
              <a:t>Director of Content Development</a:t>
            </a:r>
          </a:p>
          <a:p>
            <a:pPr algn="ctr"/>
            <a:r>
              <a:rPr lang="en-US" sz="2400" dirty="0" smtClean="0">
                <a:latin typeface="MV Boli" pitchFamily="2" charset="0"/>
                <a:cs typeface="MV Boli" pitchFamily="2" charset="0"/>
              </a:rPr>
              <a:t>Center for Computer Assisted Legal Instruction </a:t>
            </a:r>
          </a:p>
          <a:p>
            <a:pPr algn="ctr"/>
            <a:r>
              <a:rPr lang="en-US" sz="2400" dirty="0" smtClean="0">
                <a:latin typeface="MV Boli" pitchFamily="2" charset="0"/>
                <a:cs typeface="MV Boli" pitchFamily="2" charset="0"/>
              </a:rPr>
              <a:t>@</a:t>
            </a:r>
            <a:r>
              <a:rPr lang="en-US" sz="2400" dirty="0" err="1" smtClean="0">
                <a:latin typeface="MV Boli" pitchFamily="2" charset="0"/>
                <a:cs typeface="MV Boli" pitchFamily="2" charset="0"/>
              </a:rPr>
              <a:t>sglassmeyer</a:t>
            </a:r>
            <a:r>
              <a:rPr lang="en-US" sz="2400" dirty="0" smtClean="0">
                <a:latin typeface="MV Boli" pitchFamily="2" charset="0"/>
                <a:cs typeface="MV Boli" pitchFamily="2" charset="0"/>
              </a:rPr>
              <a:t> / sarah@cali.org</a:t>
            </a:r>
            <a:endParaRPr lang="en-US" sz="2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771" y="304800"/>
            <a:ext cx="9175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MV Boli" pitchFamily="2" charset="0"/>
                <a:cs typeface="MV Boli" pitchFamily="2" charset="0"/>
              </a:rPr>
              <a:t>Declaration on Free </a:t>
            </a:r>
          </a:p>
          <a:p>
            <a:pPr algn="ctr"/>
            <a:r>
              <a:rPr lang="en-US" sz="4800" dirty="0" smtClean="0">
                <a:latin typeface="MV Boli" pitchFamily="2" charset="0"/>
                <a:cs typeface="MV Boli" pitchFamily="2" charset="0"/>
              </a:rPr>
              <a:t>Access to Law</a:t>
            </a:r>
            <a:endParaRPr lang="en-US" sz="4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836" y="2133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MV Boli" pitchFamily="2" charset="0"/>
                <a:cs typeface="MV Boli" pitchFamily="2" charset="0"/>
              </a:rPr>
              <a:t>a</a:t>
            </a:r>
            <a:r>
              <a:rPr lang="en-US" sz="4800" dirty="0" smtClean="0">
                <a:latin typeface="MV Boli" pitchFamily="2" charset="0"/>
                <a:cs typeface="MV Boli" pitchFamily="2" charset="0"/>
              </a:rPr>
              <a:t>ka Montreal Declaration </a:t>
            </a:r>
            <a:endParaRPr lang="en-US" sz="48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MV Boli" pitchFamily="2" charset="0"/>
                <a:cs typeface="MV Boli" pitchFamily="2" charset="0"/>
              </a:rPr>
              <a:t>tl:dr</a:t>
            </a:r>
            <a:r>
              <a:rPr lang="en-US" sz="4000" dirty="0" smtClean="0">
                <a:latin typeface="MV Boli" pitchFamily="2" charset="0"/>
                <a:cs typeface="MV Boli" pitchFamily="2" charset="0"/>
              </a:rPr>
              <a:t> – </a:t>
            </a:r>
          </a:p>
          <a:p>
            <a:pPr algn="ctr"/>
            <a:r>
              <a:rPr lang="en-US" sz="4000" dirty="0" smtClean="0">
                <a:latin typeface="MV Boli" pitchFamily="2" charset="0"/>
                <a:cs typeface="MV Boli" pitchFamily="2" charset="0"/>
              </a:rPr>
              <a:t>People have a right to access the law and it’s a good thing when they do </a:t>
            </a:r>
            <a:endParaRPr lang="en-US" sz="40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1.staticflickr.com/100/316200555_961458ee7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6879" cy="60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09657"/>
            <a:ext cx="910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 http://www.flickr.com/photos/virtualsugar/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83/271867544_fb8c33721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0"/>
            <a:ext cx="915293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22" y="64630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BY-NC-ND http://www.flickr.com/photos/cc_chapman/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3.staticflickr.com/2142/2413885260_b33211068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29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BY-NC-ND http://www.flickr.com/photos/xanboozled/</a:t>
            </a:r>
          </a:p>
        </p:txBody>
      </p:sp>
    </p:spTree>
    <p:extLst>
      <p:ext uri="{BB962C8B-B14F-4D97-AF65-F5344CB8AC3E}">
        <p14:creationId xmlns:p14="http://schemas.microsoft.com/office/powerpoint/2010/main" val="41405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arm7.staticflickr.com/6036/6317645860_8c52d97c5c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8519" r="278" b="-8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29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BY-NC-ND http://www.flickr.com/photos/quiltingmick/</a:t>
            </a:r>
          </a:p>
        </p:txBody>
      </p:sp>
    </p:spTree>
    <p:extLst>
      <p:ext uri="{BB962C8B-B14F-4D97-AF65-F5344CB8AC3E}">
        <p14:creationId xmlns:p14="http://schemas.microsoft.com/office/powerpoint/2010/main" val="3732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82/3756880888_88b531ab0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96" cy="6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63099"/>
            <a:ext cx="91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BY-ND-NC http://www.flickr.com/photos/mr_t_in_dc/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33034"/>
            <a:ext cx="5562600" cy="91145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1304039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V Boli" pitchFamily="2" charset="0"/>
                <a:cs typeface="MV Boli" pitchFamily="2" charset="0"/>
              </a:rPr>
              <a:t>Why Do Free Law? </a:t>
            </a:r>
            <a:endParaRPr lang="en-US" sz="4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3208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V Boli" pitchFamily="2" charset="0"/>
                <a:cs typeface="MV Boli" pitchFamily="2" charset="0"/>
              </a:rPr>
              <a:t>Public Service</a:t>
            </a:r>
            <a:endParaRPr lang="en-US" sz="4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300" y="914400"/>
            <a:ext cx="6622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Tax payer supported institution?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5300" y="1499175"/>
            <a:ext cx="2470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Justice Gap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131" y="3864114"/>
            <a:ext cx="431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MV Boli" pitchFamily="2" charset="0"/>
                <a:cs typeface="MV Boli" pitchFamily="2" charset="0"/>
              </a:rPr>
              <a:t>Law School Crisis</a:t>
            </a:r>
            <a:endParaRPr lang="en-US" sz="4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363" y="4033391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(Did anyone get BINGO?)</a:t>
            </a:r>
            <a:endParaRPr lang="en-US" dirty="0">
              <a:solidFill>
                <a:srgbClr val="92D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2300" y="4572000"/>
            <a:ext cx="4759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Provide value to alumni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1" y="5334000"/>
            <a:ext cx="6870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Skills training/Student Job opportunities for law students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300" y="3265939"/>
            <a:ext cx="6460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Alleviate library budget crunches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5300" y="2083950"/>
            <a:ext cx="701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Value Add of Legal Knowledge and Organization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268/2834367740_14c20fc70b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 r="-160"/>
          <a:stretch/>
        </p:blipFill>
        <p:spPr bwMode="auto">
          <a:xfrm>
            <a:off x="0" y="0"/>
            <a:ext cx="9158654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392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BY-ND http://www.flickr.com/photos/brizo_the_scot/</a:t>
            </a:r>
          </a:p>
        </p:txBody>
      </p:sp>
    </p:spTree>
    <p:extLst>
      <p:ext uri="{BB962C8B-B14F-4D97-AF65-F5344CB8AC3E}">
        <p14:creationId xmlns:p14="http://schemas.microsoft.com/office/powerpoint/2010/main" val="29713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arm3.staticflickr.com/2389/1828177743_078cf9222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6188" r="3646" b="8057"/>
          <a:stretch/>
        </p:blipFill>
        <p:spPr bwMode="auto">
          <a:xfrm>
            <a:off x="0" y="0"/>
            <a:ext cx="9144000" cy="62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" y="646759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BY-SA http://www.flickr.com/photos/gi/</a:t>
            </a:r>
          </a:p>
        </p:txBody>
      </p:sp>
    </p:spTree>
    <p:extLst>
      <p:ext uri="{BB962C8B-B14F-4D97-AF65-F5344CB8AC3E}">
        <p14:creationId xmlns:p14="http://schemas.microsoft.com/office/powerpoint/2010/main" val="3216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82/3756880888_88b531ab0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96" cy="6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63099"/>
            <a:ext cx="91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BY-ND-NC http://www.flickr.com/photos/mr_t_in_dc/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33034"/>
            <a:ext cx="6477000" cy="91145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334817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V Boli" pitchFamily="2" charset="0"/>
                <a:cs typeface="MV Boli" pitchFamily="2" charset="0"/>
              </a:rPr>
              <a:t>How Can I Do Free Law? </a:t>
            </a:r>
            <a:endParaRPr lang="en-US" sz="40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68827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V Boli" pitchFamily="2" charset="0"/>
                <a:cs typeface="MV Boli" pitchFamily="2" charset="0"/>
              </a:rPr>
              <a:t>1. Is your law school library open to the public?</a:t>
            </a:r>
          </a:p>
          <a:p>
            <a:pPr marL="914400" indent="-914400">
              <a:buAutoNum type="arabicPeriod"/>
            </a:pPr>
            <a:endParaRPr lang="en-US" sz="4800" dirty="0"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sz="4800" dirty="0" smtClean="0">
                <a:latin typeface="MV Boli" pitchFamily="2" charset="0"/>
                <a:cs typeface="MV Boli" pitchFamily="2" charset="0"/>
              </a:rPr>
              <a:t> Yes?</a:t>
            </a:r>
          </a:p>
          <a:p>
            <a:pPr lvl="1"/>
            <a:r>
              <a:rPr lang="en-US" sz="4800" dirty="0" smtClean="0">
                <a:latin typeface="MV Boli" pitchFamily="2" charset="0"/>
                <a:cs typeface="MV Boli" pitchFamily="2" charset="0"/>
              </a:rPr>
              <a:t> No?</a:t>
            </a:r>
            <a:endParaRPr lang="en-US" sz="48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rm4.staticflickr.com/3438/3390895249_0b9ec7d61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" y="0"/>
            <a:ext cx="913953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00" y="1278761"/>
            <a:ext cx="9139536" cy="32004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4478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MV Boli" pitchFamily="2" charset="0"/>
                <a:cs typeface="MV Boli" pitchFamily="2" charset="0"/>
              </a:rPr>
              <a:t>How to get in the Free Law business in five easy steps! </a:t>
            </a:r>
            <a:endParaRPr lang="en-US" sz="6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00" y="6539299"/>
            <a:ext cx="913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Image: CC BY http://www.flickr.com/photos/simax/</a:t>
            </a:r>
          </a:p>
        </p:txBody>
      </p:sp>
    </p:spTree>
    <p:extLst>
      <p:ext uri="{BB962C8B-B14F-4D97-AF65-F5344CB8AC3E}">
        <p14:creationId xmlns:p14="http://schemas.microsoft.com/office/powerpoint/2010/main" val="24050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rm5.staticflickr.com/4026/4224739595_282cf3ab02_b.jpg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76200" y="1524000"/>
            <a:ext cx="9220200" cy="17399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1828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V Boli" pitchFamily="2" charset="0"/>
                <a:cs typeface="MV Boli" pitchFamily="2" charset="0"/>
              </a:rPr>
              <a:t>Pick a Jurisdiction</a:t>
            </a:r>
            <a:endParaRPr lang="en-US" sz="7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BY-SA-NC http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://www.flickr.com/photos/nunonunes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arm4.staticflickr.com/3165/3044867827_6e619a0f8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" y="380999"/>
            <a:ext cx="9182100" cy="58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700" y="1600200"/>
            <a:ext cx="9156700" cy="170849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" y="191443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V Boli" pitchFamily="2" charset="0"/>
                <a:cs typeface="MV Boli" pitchFamily="2" charset="0"/>
              </a:rPr>
              <a:t>Pick a Type of Law</a:t>
            </a:r>
            <a:endParaRPr lang="en-US" sz="7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29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 http://www.flickr.com/photos/biscuitsmlp/</a:t>
            </a:r>
          </a:p>
        </p:txBody>
      </p:sp>
    </p:spTree>
    <p:extLst>
      <p:ext uri="{BB962C8B-B14F-4D97-AF65-F5344CB8AC3E}">
        <p14:creationId xmlns:p14="http://schemas.microsoft.com/office/powerpoint/2010/main" val="22430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6.staticflickr.com/5080/7365934364_2fb14db59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/>
          <a:stretch/>
        </p:blipFill>
        <p:spPr bwMode="auto">
          <a:xfrm>
            <a:off x="0" y="0"/>
            <a:ext cx="9144000" cy="62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600200"/>
            <a:ext cx="9194800" cy="17526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1905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V Boli" pitchFamily="2" charset="0"/>
                <a:cs typeface="MV Boli" pitchFamily="2" charset="0"/>
              </a:rPr>
              <a:t>Find a Source</a:t>
            </a:r>
            <a:endParaRPr lang="en-US" sz="7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659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 http://www.flickr.com/photos/ben124/</a:t>
            </a:r>
          </a:p>
        </p:txBody>
      </p:sp>
    </p:spTree>
    <p:extLst>
      <p:ext uri="{BB962C8B-B14F-4D97-AF65-F5344CB8AC3E}">
        <p14:creationId xmlns:p14="http://schemas.microsoft.com/office/powerpoint/2010/main" val="22430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flickr.com/3642/3624309019_f72b67b989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/>
          <a:stretch/>
        </p:blipFill>
        <p:spPr bwMode="auto">
          <a:xfrm>
            <a:off x="0" y="0"/>
            <a:ext cx="9144000" cy="62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0800" y="1219200"/>
            <a:ext cx="9232900" cy="22098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6200" y="1371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MV Boli" pitchFamily="2" charset="0"/>
                <a:cs typeface="MV Boli" pitchFamily="2" charset="0"/>
              </a:rPr>
              <a:t>Choose Your Distribution Format</a:t>
            </a:r>
            <a:endParaRPr lang="en-US" sz="6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400" y="65392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BY-NC-ND http://www.flickr.com/photos/ajoruss/</a:t>
            </a:r>
          </a:p>
        </p:txBody>
      </p:sp>
    </p:spTree>
    <p:extLst>
      <p:ext uri="{BB962C8B-B14F-4D97-AF65-F5344CB8AC3E}">
        <p14:creationId xmlns:p14="http://schemas.microsoft.com/office/powerpoint/2010/main" val="22430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1.staticflickr.com/25/43197077_4de4d8282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10807"/>
          <a:stretch/>
        </p:blipFill>
        <p:spPr bwMode="auto">
          <a:xfrm>
            <a:off x="0" y="0"/>
            <a:ext cx="915007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95400"/>
            <a:ext cx="9144000" cy="37338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3716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V Boli" pitchFamily="2" charset="0"/>
                <a:cs typeface="MV Boli" pitchFamily="2" charset="0"/>
              </a:rPr>
              <a:t>Choose Your Distribution Mechanism </a:t>
            </a:r>
            <a:endParaRPr lang="en-US" sz="7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BY-NC http://www.flickr.com/photos/pulpolux/</a:t>
            </a:r>
          </a:p>
        </p:txBody>
      </p:sp>
    </p:spTree>
    <p:extLst>
      <p:ext uri="{BB962C8B-B14F-4D97-AF65-F5344CB8AC3E}">
        <p14:creationId xmlns:p14="http://schemas.microsoft.com/office/powerpoint/2010/main" val="22430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V Boli" pitchFamily="2" charset="0"/>
                <a:cs typeface="MV Boli" pitchFamily="2" charset="0"/>
              </a:rPr>
              <a:t>Congratulations!</a:t>
            </a:r>
          </a:p>
          <a:p>
            <a:pPr algn="ctr"/>
            <a:endParaRPr lang="en-US" sz="7200" dirty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5400" dirty="0" smtClean="0">
                <a:latin typeface="MV Boli" pitchFamily="2" charset="0"/>
                <a:cs typeface="MV Boli" pitchFamily="2" charset="0"/>
              </a:rPr>
              <a:t>You are now a distributer of Free Law!!!</a:t>
            </a:r>
            <a:endParaRPr lang="en-US" sz="5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flickr.com/3452/3200035895_238a162efa_b.jpg"/>
          <p:cNvPicPr>
            <a:picLocks noChangeAspect="1" noChangeArrowheads="1"/>
          </p:cNvPicPr>
          <p:nvPr/>
        </p:nvPicPr>
        <p:blipFill>
          <a:blip r:embed="rId3" cstate="print"/>
          <a:srcRect l="5469" r="781"/>
          <a:stretch>
            <a:fillRect/>
          </a:stretch>
        </p:blipFill>
        <p:spPr bwMode="auto">
          <a:xfrm>
            <a:off x="0" y="0"/>
            <a:ext cx="9144000" cy="6505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V Boli" pitchFamily="2" charset="0"/>
                <a:cs typeface="MV Boli" pitchFamily="2" charset="0"/>
              </a:rPr>
              <a:t>Image CC BY-NC-ND http://www.flickr.com/photos/mellyjean/</a:t>
            </a:r>
            <a:endParaRPr lang="en-US" sz="1200" dirty="0">
              <a:solidFill>
                <a:schemeClr val="bg1">
                  <a:lumMod val="65000"/>
                  <a:lumOff val="3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44000" cy="28956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MV Boli" pitchFamily="2" charset="0"/>
                <a:cs typeface="MV Boli" pitchFamily="2" charset="0"/>
              </a:rPr>
              <a:t>WAIT…How Much is This Going to Cost???</a:t>
            </a:r>
            <a:endParaRPr lang="en-US" sz="60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MV Boli" pitchFamily="2" charset="0"/>
                <a:cs typeface="MV Boli" pitchFamily="2" charset="0"/>
              </a:rPr>
              <a:t>Prepare to be inspired…</a:t>
            </a:r>
          </a:p>
          <a:p>
            <a:pPr algn="ctr"/>
            <a:endParaRPr lang="en-US" sz="6000" dirty="0"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n-US" sz="5400" dirty="0" smtClean="0">
                <a:latin typeface="MV Boli" pitchFamily="2" charset="0"/>
                <a:cs typeface="MV Boli" pitchFamily="2" charset="0"/>
              </a:rPr>
              <a:t>Examples of Law Schools Doing Free Law</a:t>
            </a:r>
            <a:endParaRPr lang="en-US" sz="5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5469"/>
          <a:stretch/>
        </p:blipFill>
        <p:spPr bwMode="auto">
          <a:xfrm>
            <a:off x="381000" y="457200"/>
            <a:ext cx="8365893" cy="535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271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V Boli" pitchFamily="2" charset="0"/>
                <a:cs typeface="MV Boli" pitchFamily="2" charset="0"/>
              </a:rPr>
              <a:t>http://chaselaw.nku.edu/new/library/electronic_resources/briefs_search.php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743" y="9906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V Boli" pitchFamily="2" charset="0"/>
                <a:cs typeface="MV Boli" pitchFamily="2" charset="0"/>
              </a:rPr>
              <a:t>2. Does your law school provide free digital copies of primary law on the Internet? </a:t>
            </a:r>
          </a:p>
          <a:p>
            <a:pPr marL="914400" indent="-914400">
              <a:buAutoNum type="arabicPeriod"/>
            </a:pPr>
            <a:endParaRPr lang="en-US" sz="4800" dirty="0" smtClean="0"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sz="4800" dirty="0" smtClean="0">
                <a:latin typeface="MV Boli" pitchFamily="2" charset="0"/>
                <a:cs typeface="MV Boli" pitchFamily="2" charset="0"/>
              </a:rPr>
              <a:t> Yes?</a:t>
            </a:r>
          </a:p>
          <a:p>
            <a:pPr lvl="1"/>
            <a:r>
              <a:rPr lang="en-US" sz="4800" dirty="0" smtClean="0">
                <a:latin typeface="MV Boli" pitchFamily="2" charset="0"/>
                <a:cs typeface="MV Boli" pitchFamily="2" charset="0"/>
              </a:rPr>
              <a:t> No?</a:t>
            </a:r>
            <a:endParaRPr lang="en-US" sz="48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5599"/>
          <a:stretch/>
        </p:blipFill>
        <p:spPr bwMode="auto">
          <a:xfrm>
            <a:off x="190500" y="152400"/>
            <a:ext cx="8816365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582" y="6096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V Boli" pitchFamily="2" charset="0"/>
                <a:cs typeface="MV Boli" pitchFamily="2" charset="0"/>
              </a:rPr>
              <a:t>http://digitalcommons.law.uga.edu/ga_code/</a:t>
            </a:r>
          </a:p>
        </p:txBody>
      </p:sp>
    </p:spTree>
    <p:extLst>
      <p:ext uri="{BB962C8B-B14F-4D97-AF65-F5344CB8AC3E}">
        <p14:creationId xmlns:p14="http://schemas.microsoft.com/office/powerpoint/2010/main" val="41112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b="5469"/>
          <a:stretch/>
        </p:blipFill>
        <p:spPr bwMode="auto">
          <a:xfrm>
            <a:off x="323850" y="258562"/>
            <a:ext cx="8496300" cy="5460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V Boli" pitchFamily="2" charset="0"/>
                <a:cs typeface="MV Boli" pitchFamily="2" charset="0"/>
              </a:rPr>
              <a:t>http://njlaw.rutgers.edu/collections/courts/</a:t>
            </a:r>
          </a:p>
        </p:txBody>
      </p:sp>
    </p:spTree>
    <p:extLst>
      <p:ext uri="{BB962C8B-B14F-4D97-AF65-F5344CB8AC3E}">
        <p14:creationId xmlns:p14="http://schemas.microsoft.com/office/powerpoint/2010/main" val="1446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5653"/>
          <a:stretch/>
        </p:blipFill>
        <p:spPr bwMode="auto">
          <a:xfrm>
            <a:off x="240390" y="228600"/>
            <a:ext cx="8751209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V Boli" pitchFamily="2" charset="0"/>
                <a:cs typeface="MV Boli" pitchFamily="2" charset="0"/>
              </a:rPr>
              <a:t>http://scocal.stanford.edu/</a:t>
            </a:r>
          </a:p>
        </p:txBody>
      </p:sp>
    </p:spTree>
    <p:extLst>
      <p:ext uri="{BB962C8B-B14F-4D97-AF65-F5344CB8AC3E}">
        <p14:creationId xmlns:p14="http://schemas.microsoft.com/office/powerpoint/2010/main" val="18925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2" b="5469"/>
          <a:stretch/>
        </p:blipFill>
        <p:spPr bwMode="auto">
          <a:xfrm>
            <a:off x="228599" y="304800"/>
            <a:ext cx="8595657" cy="552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8927" y="611282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V Boli" pitchFamily="2" charset="0"/>
                <a:cs typeface="MV Boli" pitchFamily="2" charset="0"/>
              </a:rPr>
              <a:t>(Currently being updated with LII so no link)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b="5406"/>
          <a:stretch/>
        </p:blipFill>
        <p:spPr bwMode="auto">
          <a:xfrm>
            <a:off x="393700" y="533400"/>
            <a:ext cx="850681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3416" y="6248400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http://loyolalawtech.org/projects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4" b="5865"/>
          <a:stretch/>
        </p:blipFill>
        <p:spPr bwMode="auto">
          <a:xfrm>
            <a:off x="304800" y="304800"/>
            <a:ext cx="8686800" cy="554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6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V Boli" pitchFamily="2" charset="0"/>
                <a:cs typeface="MV Boli" pitchFamily="2" charset="0"/>
              </a:rPr>
              <a:t>http://www.law.cornell.edu/</a:t>
            </a:r>
          </a:p>
        </p:txBody>
      </p:sp>
    </p:spTree>
    <p:extLst>
      <p:ext uri="{BB962C8B-B14F-4D97-AF65-F5344CB8AC3E}">
        <p14:creationId xmlns:p14="http://schemas.microsoft.com/office/powerpoint/2010/main" val="22716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MV Boli" pitchFamily="2" charset="0"/>
                <a:cs typeface="MV Boli" pitchFamily="2" charset="0"/>
              </a:rPr>
              <a:t>And now Elmer </a:t>
            </a:r>
            <a:r>
              <a:rPr lang="en-US" sz="6600" dirty="0" smtClean="0">
                <a:latin typeface="MV Boli" pitchFamily="2" charset="0"/>
                <a:cs typeface="MV Boli" pitchFamily="2" charset="0"/>
              </a:rPr>
              <a:t>with </a:t>
            </a:r>
            <a:r>
              <a:rPr lang="en-US" sz="6600" dirty="0" smtClean="0">
                <a:latin typeface="MV Boli" pitchFamily="2" charset="0"/>
                <a:cs typeface="MV Boli" pitchFamily="2" charset="0"/>
              </a:rPr>
              <a:t>some technological options and details…</a:t>
            </a:r>
            <a:endParaRPr lang="en-US" sz="66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MV Boli" pitchFamily="2" charset="0"/>
                <a:cs typeface="MV Boli" pitchFamily="2" charset="0"/>
              </a:rPr>
              <a:t>Why don’t these numbers match? </a:t>
            </a:r>
          </a:p>
          <a:p>
            <a:endParaRPr lang="en-US" sz="44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2418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MV Boli" pitchFamily="2" charset="0"/>
                <a:cs typeface="MV Boli" pitchFamily="2" charset="0"/>
              </a:rPr>
              <a:t>The second one </a:t>
            </a:r>
            <a:r>
              <a:rPr lang="en-US" sz="5400" strike="sngStrike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should</a:t>
            </a:r>
            <a:r>
              <a:rPr lang="en-US" sz="5400" dirty="0" smtClean="0">
                <a:latin typeface="MV Boli" pitchFamily="2" charset="0"/>
                <a:cs typeface="MV Boli" pitchFamily="2" charset="0"/>
              </a:rPr>
              <a:t> CAN be 100% yes. </a:t>
            </a:r>
            <a:endParaRPr lang="en-US" sz="5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14313" r="15113" b="4834"/>
          <a:stretch/>
        </p:blipFill>
        <p:spPr bwMode="auto">
          <a:xfrm>
            <a:off x="533400" y="914400"/>
            <a:ext cx="7834087" cy="4965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443" y="6172198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MV Boli" pitchFamily="2" charset="0"/>
                <a:cs typeface="MV Boli" pitchFamily="2" charset="0"/>
              </a:rPr>
              <a:t>http://unfuckyourhabitat.tumblr.com/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4648200"/>
            <a:ext cx="3886200" cy="3048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381000"/>
            <a:ext cx="7924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MV Boli" pitchFamily="2" charset="0"/>
                <a:cs typeface="MV Boli" pitchFamily="2" charset="0"/>
              </a:rPr>
              <a:t>No matter how fucked your habitat is, you are not beyond help. You can make progress. It will take time. But it’s easier than you </a:t>
            </a:r>
            <a:r>
              <a:rPr lang="en-US" sz="5400" dirty="0" smtClean="0">
                <a:latin typeface="MV Boli" pitchFamily="2" charset="0"/>
                <a:cs typeface="MV Boli" pitchFamily="2" charset="0"/>
              </a:rPr>
              <a:t>think.</a:t>
            </a:r>
            <a:endParaRPr lang="en-US" sz="5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32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MV Boli" pitchFamily="2" charset="0"/>
                <a:cs typeface="MV Boli" pitchFamily="2" charset="0"/>
              </a:rPr>
              <a:t>Let’s </a:t>
            </a:r>
            <a:r>
              <a:rPr lang="en-US" sz="7200" b="1" dirty="0" err="1" smtClean="0">
                <a:latin typeface="MV Boli" pitchFamily="2" charset="0"/>
                <a:cs typeface="MV Boli" pitchFamily="2" charset="0"/>
              </a:rPr>
              <a:t>UnFuck</a:t>
            </a:r>
            <a:r>
              <a:rPr lang="en-US" sz="7200" b="1" dirty="0" smtClean="0">
                <a:latin typeface="MV Boli" pitchFamily="2" charset="0"/>
                <a:cs typeface="MV Boli" pitchFamily="2" charset="0"/>
              </a:rPr>
              <a:t> Our </a:t>
            </a:r>
            <a:r>
              <a:rPr lang="en-US" sz="7200" b="1" dirty="0" err="1" smtClean="0">
                <a:latin typeface="MV Boli" pitchFamily="2" charset="0"/>
                <a:cs typeface="MV Boli" pitchFamily="2" charset="0"/>
              </a:rPr>
              <a:t>Lex</a:t>
            </a:r>
            <a:r>
              <a:rPr lang="en-US" sz="7200" b="1" dirty="0" smtClean="0">
                <a:latin typeface="MV Boli" pitchFamily="2" charset="0"/>
                <a:cs typeface="MV Boli" pitchFamily="2" charset="0"/>
              </a:rPr>
              <a:t> Corpus! </a:t>
            </a:r>
            <a:endParaRPr lang="en-US" sz="7200" b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82/3756880888_88b531ab0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96" cy="60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63099"/>
            <a:ext cx="91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Image CC BY-ND-NC http://www.flickr.com/photos/mr_t_in_dc/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33034"/>
            <a:ext cx="5410200" cy="91145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" y="130403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V Boli" pitchFamily="2" charset="0"/>
                <a:cs typeface="MV Boli" pitchFamily="2" charset="0"/>
              </a:rPr>
              <a:t>What is Free Law? </a:t>
            </a:r>
            <a:endParaRPr lang="en-US" sz="4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17262" r="29353" b="6944"/>
          <a:stretch/>
        </p:blipFill>
        <p:spPr bwMode="auto">
          <a:xfrm>
            <a:off x="1828800" y="76200"/>
            <a:ext cx="5943600" cy="60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30749"/>
            <a:ext cx="9144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MV Boli" pitchFamily="2" charset="0"/>
                <a:cs typeface="MV Boli" pitchFamily="2" charset="0"/>
              </a:rPr>
              <a:t>http://www.fatlm.org/</a:t>
            </a:r>
            <a:endParaRPr lang="en-US" sz="4400" dirty="0"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1000" y="4724400"/>
            <a:ext cx="17526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510</Words>
  <Application>Microsoft Office PowerPoint</Application>
  <PresentationFormat>On-screen Show (4:3)</PresentationFormat>
  <Paragraphs>87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33</cp:revision>
  <dcterms:created xsi:type="dcterms:W3CDTF">2013-06-08T17:02:46Z</dcterms:created>
  <dcterms:modified xsi:type="dcterms:W3CDTF">2013-06-13T21:20:22Z</dcterms:modified>
</cp:coreProperties>
</file>