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1" r:id="rId1"/>
  </p:sldMasterIdLst>
  <p:notesMasterIdLst>
    <p:notesMasterId r:id="rId12"/>
  </p:notesMasterIdLst>
  <p:handoutMasterIdLst>
    <p:handoutMasterId r:id="rId13"/>
  </p:handoutMasterIdLst>
  <p:sldIdLst>
    <p:sldId id="256" r:id="rId2"/>
    <p:sldId id="269" r:id="rId3"/>
    <p:sldId id="272" r:id="rId4"/>
    <p:sldId id="271" r:id="rId5"/>
    <p:sldId id="275" r:id="rId6"/>
    <p:sldId id="276" r:id="rId7"/>
    <p:sldId id="277" r:id="rId8"/>
    <p:sldId id="278" r:id="rId9"/>
    <p:sldId id="279" r:id="rId10"/>
    <p:sldId id="274"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C9F7"/>
    <a:srgbClr val="0C26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547" autoAdjust="0"/>
  </p:normalViewPr>
  <p:slideViewPr>
    <p:cSldViewPr snapToGrid="0" snapToObjects="1">
      <p:cViewPr varScale="1">
        <p:scale>
          <a:sx n="132" d="100"/>
          <a:sy n="132" d="100"/>
        </p:scale>
        <p:origin x="-84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8" d="100"/>
          <a:sy n="118" d="100"/>
        </p:scale>
        <p:origin x="-48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6D2F67-803D-5647-8268-55CF38E50C97}" type="datetimeFigureOut">
              <a:rPr lang="en-US" smtClean="0"/>
              <a:pPr/>
              <a:t>6/21/12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76CB31-5D28-184C-9490-A69B87928268}" type="slidenum">
              <a:rPr lang="en-US" smtClean="0"/>
              <a:pPr/>
              <a:t>‹#›</a:t>
            </a:fld>
            <a:endParaRPr lang="en-US"/>
          </a:p>
        </p:txBody>
      </p:sp>
    </p:spTree>
    <p:extLst>
      <p:ext uri="{BB962C8B-B14F-4D97-AF65-F5344CB8AC3E}">
        <p14:creationId xmlns:p14="http://schemas.microsoft.com/office/powerpoint/2010/main" val="3557819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CD7F19-FB6C-4B42-851D-23AE08A6F33B}" type="datetimeFigureOut">
              <a:rPr lang="en-US" smtClean="0"/>
              <a:pPr/>
              <a:t>6/21/12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A748CC-4460-AD45-A7AF-EC02809681AA}" type="slidenum">
              <a:rPr lang="en-US" smtClean="0"/>
              <a:pPr/>
              <a:t>‹#›</a:t>
            </a:fld>
            <a:endParaRPr lang="en-US"/>
          </a:p>
        </p:txBody>
      </p:sp>
    </p:spTree>
    <p:extLst>
      <p:ext uri="{BB962C8B-B14F-4D97-AF65-F5344CB8AC3E}">
        <p14:creationId xmlns:p14="http://schemas.microsoft.com/office/powerpoint/2010/main" val="137681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came to my</a:t>
            </a:r>
            <a:r>
              <a:rPr lang="en-US" baseline="0" dirty="0" smtClean="0"/>
              <a:t> talk last year, you saw this slide and we talked about methods you can use to speed up your Drupal site and optimize it for SEO.</a:t>
            </a:r>
          </a:p>
          <a:p>
            <a:endParaRPr lang="en-US" baseline="0" dirty="0" smtClean="0"/>
          </a:p>
          <a:p>
            <a:r>
              <a:rPr lang="en-US" baseline="0" dirty="0" smtClean="0"/>
              <a:t>After watching my video back I realized I missed something in my talk that’s pretty important these days when optimizing your site.  Once you have your site optimized so it loads quickly, and optimized for SEO so that people actually come to your site, you want to keep those users engaged and keep them coming back, as well as encouraging them to spread the word about your site to bring you even more new users.</a:t>
            </a:r>
          </a:p>
          <a:p>
            <a:endParaRPr lang="en-US" baseline="0" dirty="0" smtClean="0"/>
          </a:p>
          <a:p>
            <a:r>
              <a:rPr lang="en-US" baseline="0" dirty="0" smtClean="0"/>
              <a:t>As such I thought I would update the talk to talk about social media.   I also wanted to take the same optimization methods and talk about another popular CMS, </a:t>
            </a:r>
            <a:r>
              <a:rPr lang="en-US" baseline="0" dirty="0" err="1" smtClean="0"/>
              <a:t>Wordpress</a:t>
            </a:r>
            <a:r>
              <a:rPr lang="en-US" baseline="0" dirty="0" smtClean="0"/>
              <a:t>, so I give you [CLICK]</a:t>
            </a:r>
            <a:endParaRPr lang="en-US" dirty="0"/>
          </a:p>
        </p:txBody>
      </p:sp>
      <p:sp>
        <p:nvSpPr>
          <p:cNvPr id="4" name="Slide Number Placeholder 3"/>
          <p:cNvSpPr>
            <a:spLocks noGrp="1"/>
          </p:cNvSpPr>
          <p:nvPr>
            <p:ph type="sldNum" sz="quarter" idx="10"/>
          </p:nvPr>
        </p:nvSpPr>
        <p:spPr/>
        <p:txBody>
          <a:bodyPr/>
          <a:lstStyle/>
          <a:p>
            <a:fld id="{17A748CC-4460-AD45-A7AF-EC02809681AA}" type="slidenum">
              <a:rPr lang="en-US" smtClean="0"/>
              <a:pPr/>
              <a:t>1</a:t>
            </a:fld>
            <a:endParaRPr lang="en-US"/>
          </a:p>
        </p:txBody>
      </p:sp>
    </p:spTree>
    <p:extLst>
      <p:ext uri="{BB962C8B-B14F-4D97-AF65-F5344CB8AC3E}">
        <p14:creationId xmlns:p14="http://schemas.microsoft.com/office/powerpoint/2010/main" val="3421643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Stage Booster: Optimizing Drupal and </a:t>
            </a:r>
            <a:r>
              <a:rPr lang="en-US" dirty="0" err="1" smtClean="0"/>
              <a:t>Wordpress</a:t>
            </a:r>
            <a:r>
              <a:rPr lang="en-US" dirty="0" smtClean="0"/>
              <a:t> for Speed, SEO and Social Media.</a:t>
            </a:r>
          </a:p>
          <a:p>
            <a:endParaRPr lang="en-US" dirty="0" smtClean="0"/>
          </a:p>
          <a:p>
            <a:r>
              <a:rPr lang="en-US" dirty="0" smtClean="0"/>
              <a:t>My</a:t>
            </a:r>
            <a:r>
              <a:rPr lang="en-US" baseline="0" dirty="0" smtClean="0"/>
              <a:t> name is Nicholas Moline and I am a senior software engineer for </a:t>
            </a:r>
            <a:r>
              <a:rPr lang="en-US" baseline="0" dirty="0" err="1" smtClean="0"/>
              <a:t>Justia.com</a:t>
            </a:r>
            <a:r>
              <a:rPr lang="en-US" baseline="0" dirty="0" smtClean="0"/>
              <a:t>  You can find more about me at </a:t>
            </a:r>
            <a:r>
              <a:rPr lang="en-US" baseline="0" smtClean="0"/>
              <a:t>my blog</a:t>
            </a:r>
            <a:endParaRPr lang="en-US"/>
          </a:p>
        </p:txBody>
      </p:sp>
      <p:sp>
        <p:nvSpPr>
          <p:cNvPr id="4" name="Slide Number Placeholder 3"/>
          <p:cNvSpPr>
            <a:spLocks noGrp="1"/>
          </p:cNvSpPr>
          <p:nvPr>
            <p:ph type="sldNum" sz="quarter" idx="10"/>
          </p:nvPr>
        </p:nvSpPr>
        <p:spPr/>
        <p:txBody>
          <a:bodyPr/>
          <a:lstStyle/>
          <a:p>
            <a:fld id="{17A748CC-4460-AD45-A7AF-EC02809681AA}" type="slidenum">
              <a:rPr lang="en-US" smtClean="0"/>
              <a:pPr/>
              <a:t>10</a:t>
            </a:fld>
            <a:endParaRPr lang="en-US"/>
          </a:p>
        </p:txBody>
      </p:sp>
    </p:spTree>
    <p:extLst>
      <p:ext uri="{BB962C8B-B14F-4D97-AF65-F5344CB8AC3E}">
        <p14:creationId xmlns:p14="http://schemas.microsoft.com/office/powerpoint/2010/main" val="168235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Stage Booster: Optimizing Drupal and </a:t>
            </a:r>
            <a:r>
              <a:rPr lang="en-US" dirty="0" err="1" smtClean="0"/>
              <a:t>Wordpress</a:t>
            </a:r>
            <a:r>
              <a:rPr lang="en-US" dirty="0" smtClean="0"/>
              <a:t> for Speed, SEO and Social Media.</a:t>
            </a:r>
          </a:p>
          <a:p>
            <a:endParaRPr lang="en-US" dirty="0" smtClean="0"/>
          </a:p>
          <a:p>
            <a:r>
              <a:rPr lang="en-US" dirty="0" smtClean="0"/>
              <a:t>My</a:t>
            </a:r>
            <a:r>
              <a:rPr lang="en-US" baseline="0" dirty="0" smtClean="0"/>
              <a:t> name is Nicholas Moline and I am a senior software engineer for </a:t>
            </a:r>
            <a:r>
              <a:rPr lang="en-US" baseline="0" dirty="0" err="1" smtClean="0"/>
              <a:t>Justia.com</a:t>
            </a:r>
            <a:r>
              <a:rPr lang="en-US" baseline="0" dirty="0" smtClean="0"/>
              <a:t>  You can find more about me at my blog</a:t>
            </a:r>
            <a:endParaRPr lang="en-US" dirty="0"/>
          </a:p>
        </p:txBody>
      </p:sp>
      <p:sp>
        <p:nvSpPr>
          <p:cNvPr id="4" name="Slide Number Placeholder 3"/>
          <p:cNvSpPr>
            <a:spLocks noGrp="1"/>
          </p:cNvSpPr>
          <p:nvPr>
            <p:ph type="sldNum" sz="quarter" idx="10"/>
          </p:nvPr>
        </p:nvSpPr>
        <p:spPr/>
        <p:txBody>
          <a:bodyPr/>
          <a:lstStyle/>
          <a:p>
            <a:fld id="{17A748CC-4460-AD45-A7AF-EC02809681AA}" type="slidenum">
              <a:rPr lang="en-US" smtClean="0"/>
              <a:pPr/>
              <a:t>2</a:t>
            </a:fld>
            <a:endParaRPr lang="en-US"/>
          </a:p>
        </p:txBody>
      </p:sp>
    </p:spTree>
    <p:extLst>
      <p:ext uri="{BB962C8B-B14F-4D97-AF65-F5344CB8AC3E}">
        <p14:creationId xmlns:p14="http://schemas.microsoft.com/office/powerpoint/2010/main" val="168235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Quick review.  I showed this slide</a:t>
            </a:r>
            <a:r>
              <a:rPr lang="en-US" baseline="0" dirty="0" smtClean="0"/>
              <a:t> last year, why does Speed Matter? [CLICK and wait for point to come across]</a:t>
            </a:r>
            <a:endParaRPr lang="en-US" dirty="0" smtClean="0"/>
          </a:p>
          <a:p>
            <a:endParaRPr lang="en-US" dirty="0" smtClean="0"/>
          </a:p>
          <a:p>
            <a:r>
              <a:rPr lang="en-US" baseline="0" dirty="0" smtClean="0"/>
              <a:t>I mentioned last year that Google used their A/B testing methods to see what effect delays had in the activity of people searching.  Introducing a 200 </a:t>
            </a:r>
            <a:r>
              <a:rPr lang="en-US" baseline="0" dirty="0" err="1" smtClean="0"/>
              <a:t>milisecond</a:t>
            </a:r>
            <a:r>
              <a:rPr lang="en-US" baseline="0" dirty="0" smtClean="0"/>
              <a:t> delay, they found that people did an average of .3 less searches over the 5 week survey.  People who had a 400 </a:t>
            </a:r>
            <a:r>
              <a:rPr lang="en-US" baseline="0" dirty="0" err="1" smtClean="0"/>
              <a:t>ms</a:t>
            </a:r>
            <a:r>
              <a:rPr lang="en-US" baseline="0" dirty="0" smtClean="0"/>
              <a:t> delay (less than half a second) did .6% fewer searches</a:t>
            </a:r>
          </a:p>
          <a:p>
            <a:endParaRPr lang="en-US" baseline="0" dirty="0" smtClean="0"/>
          </a:p>
          <a:p>
            <a:r>
              <a:rPr lang="en-US" baseline="0" dirty="0" smtClean="0"/>
              <a:t>Why care about less than 1%? From 200ms to 400ms delay, again, less than half a second, the percentage doubled, imagine how much worse it can get if you have 1 or 2 second delays.</a:t>
            </a:r>
          </a:p>
          <a:p>
            <a:endParaRPr lang="en-US" baseline="0" dirty="0" smtClean="0"/>
          </a:p>
          <a:p>
            <a:r>
              <a:rPr lang="en-US" baseline="0" dirty="0" smtClean="0"/>
              <a:t>What’s more, Google’s research showed that the longer you are exposed to these delays, the fewer searches you do on average. [SHOW GRAPH]  The black line is 200 ms delay, the red line is 400 ms delay.</a:t>
            </a:r>
          </a:p>
          <a:p>
            <a:endParaRPr lang="en-US" baseline="0" dirty="0" smtClean="0"/>
          </a:p>
          <a:p>
            <a:r>
              <a:rPr lang="en-US" baseline="0" dirty="0" smtClean="0"/>
              <a:t>[CLICK]</a:t>
            </a:r>
          </a:p>
          <a:p>
            <a:endParaRPr lang="en-US" baseline="0" dirty="0" smtClean="0"/>
          </a:p>
          <a:p>
            <a:r>
              <a:rPr lang="en-US" dirty="0" smtClean="0"/>
              <a:t>Speeding up the site</a:t>
            </a:r>
            <a:r>
              <a:rPr lang="en-US" baseline="0" dirty="0" smtClean="0"/>
              <a:t> itself can save money as the faster your site performs and with the least amount of processing power, the less hardware you need to throw at it to keep it running.</a:t>
            </a:r>
          </a:p>
          <a:p>
            <a:endParaRPr lang="en-US" baseline="0" dirty="0" smtClean="0"/>
          </a:p>
          <a:p>
            <a:r>
              <a:rPr lang="en-US" baseline="0" dirty="0" smtClean="0"/>
              <a:t>[CLICK]</a:t>
            </a:r>
          </a:p>
          <a:p>
            <a:endParaRPr lang="en-US" baseline="0" dirty="0" smtClean="0"/>
          </a:p>
          <a:p>
            <a:r>
              <a:rPr lang="en-US" baseline="0" dirty="0" smtClean="0"/>
              <a:t>Because speed effects user engagement and slower speed pisses people off, the major search engines including Google and Bing have announced that they are going to take your site’s performance into consideration when it comes to how well your site ranks.</a:t>
            </a:r>
          </a:p>
          <a:p>
            <a:endParaRPr lang="en-US" baseline="0" dirty="0" smtClean="0"/>
          </a:p>
          <a:p>
            <a:r>
              <a:rPr lang="en-US" baseline="0" dirty="0" smtClean="0"/>
              <a:t>[Click] Why does SEO matter for a law school where you figure you have a captive audience?</a:t>
            </a:r>
          </a:p>
          <a:p>
            <a:r>
              <a:rPr lang="en-US" baseline="0" dirty="0" smtClean="0"/>
              <a:t>[Click] Your users don’t want to use your site search, they want to use Google.</a:t>
            </a:r>
            <a:endParaRPr lang="en-US" dirty="0" smtClean="0"/>
          </a:p>
        </p:txBody>
      </p:sp>
      <p:sp>
        <p:nvSpPr>
          <p:cNvPr id="4" name="Slide Number Placeholder 3"/>
          <p:cNvSpPr>
            <a:spLocks noGrp="1"/>
          </p:cNvSpPr>
          <p:nvPr>
            <p:ph type="sldNum" sz="quarter" idx="10"/>
          </p:nvPr>
        </p:nvSpPr>
        <p:spPr/>
        <p:txBody>
          <a:bodyPr/>
          <a:lstStyle/>
          <a:p>
            <a:fld id="{17A748CC-4460-AD45-A7AF-EC02809681A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Speed and SEO modules for Drupal haven’t really changed much since I presented last year</a:t>
            </a:r>
          </a:p>
          <a:p>
            <a:endParaRPr lang="en-US" dirty="0" smtClean="0"/>
          </a:p>
          <a:p>
            <a:r>
              <a:rPr lang="en-US" dirty="0" smtClean="0"/>
              <a:t>On the speed side [CLICK], here are the modules that I am aware of that help with speed.</a:t>
            </a:r>
          </a:p>
          <a:p>
            <a:endParaRPr lang="en-US" dirty="0" smtClean="0"/>
          </a:p>
          <a:p>
            <a:r>
              <a:rPr lang="en-US" dirty="0" smtClean="0"/>
              <a:t>Boost</a:t>
            </a:r>
            <a:r>
              <a:rPr lang="en-US" baseline="0" dirty="0" smtClean="0"/>
              <a:t> works best in single server environments, if you are running multiple instances, you are better off with Varnish and </a:t>
            </a:r>
            <a:r>
              <a:rPr lang="en-US" baseline="0" dirty="0" err="1" smtClean="0"/>
              <a:t>Memcache</a:t>
            </a:r>
            <a:r>
              <a:rPr lang="en-US" baseline="0" dirty="0" smtClean="0"/>
              <a:t> which work better with multiple instances.  Note with Varnish you will either need to do some core hacks or you will have to use </a:t>
            </a:r>
            <a:r>
              <a:rPr lang="en-US" baseline="0" dirty="0" err="1" smtClean="0"/>
              <a:t>Pressflow</a:t>
            </a:r>
            <a:r>
              <a:rPr lang="en-US" baseline="0" dirty="0" smtClean="0"/>
              <a:t> pre-optimized version of Drupal</a:t>
            </a:r>
          </a:p>
          <a:p>
            <a:endParaRPr lang="en-US" baseline="0" dirty="0" smtClean="0"/>
          </a:p>
          <a:p>
            <a:r>
              <a:rPr lang="en-US" baseline="0" dirty="0" smtClean="0"/>
              <a:t>In addition to speeding up Drupal itself, you really should speed up all the other files that come with it, the CSS </a:t>
            </a:r>
            <a:r>
              <a:rPr lang="en-US" baseline="0" dirty="0" err="1" smtClean="0"/>
              <a:t>Gzip</a:t>
            </a:r>
            <a:r>
              <a:rPr lang="en-US" baseline="0" dirty="0" smtClean="0"/>
              <a:t> and </a:t>
            </a:r>
            <a:r>
              <a:rPr lang="en-US" baseline="0" dirty="0" err="1" smtClean="0"/>
              <a:t>Javascript</a:t>
            </a:r>
            <a:r>
              <a:rPr lang="en-US" baseline="0" dirty="0" smtClean="0"/>
              <a:t> Aggregator modules will make the </a:t>
            </a:r>
            <a:r>
              <a:rPr lang="en-US" baseline="0" dirty="0" err="1" smtClean="0"/>
              <a:t>javascript</a:t>
            </a:r>
            <a:r>
              <a:rPr lang="en-US" baseline="0" dirty="0" smtClean="0"/>
              <a:t> and CSS files much smaller and will make them require far less round trips, really speeding up how your page is rendered in the browser.</a:t>
            </a:r>
          </a:p>
          <a:p>
            <a:endParaRPr lang="en-US" baseline="0" dirty="0" smtClean="0"/>
          </a:p>
          <a:p>
            <a:r>
              <a:rPr lang="en-US" baseline="0" dirty="0" smtClean="0"/>
              <a:t>On the SEO side [CLICK]</a:t>
            </a:r>
          </a:p>
          <a:p>
            <a:endParaRPr lang="en-US" baseline="0" dirty="0" smtClean="0"/>
          </a:p>
          <a:p>
            <a:r>
              <a:rPr lang="en-US" baseline="0" dirty="0" smtClean="0"/>
              <a:t>We have the </a:t>
            </a:r>
            <a:r>
              <a:rPr lang="en-US" baseline="0" dirty="0" err="1" smtClean="0"/>
              <a:t>drupal</a:t>
            </a:r>
            <a:r>
              <a:rPr lang="en-US" baseline="0" dirty="0" smtClean="0"/>
              <a:t> staple </a:t>
            </a:r>
            <a:r>
              <a:rPr lang="en-US" baseline="0" dirty="0" err="1" smtClean="0"/>
              <a:t>Pathauto</a:t>
            </a:r>
            <a:r>
              <a:rPr lang="en-US" baseline="0" dirty="0" smtClean="0"/>
              <a:t>, but you can’t  just use </a:t>
            </a:r>
            <a:r>
              <a:rPr lang="en-US" baseline="0" dirty="0" err="1" smtClean="0"/>
              <a:t>Pathauto</a:t>
            </a:r>
            <a:r>
              <a:rPr lang="en-US" baseline="0" dirty="0" smtClean="0"/>
              <a:t>, you absolutely must have Global Redirect or you are going to be hit with a Duplicate Content penalty when there are multiple ways to get to your content.  We also need to be able to control meta tags and title tags, so the Page Title and </a:t>
            </a:r>
            <a:r>
              <a:rPr lang="en-US" baseline="0" dirty="0" err="1" smtClean="0"/>
              <a:t>Nodewords</a:t>
            </a:r>
            <a:r>
              <a:rPr lang="en-US" baseline="0" dirty="0" smtClean="0"/>
              <a:t> modules are SEO essentials on Drupal.  And the XML Sitemap module helps get your content into Google and other search engines as fast as possible, because rather than waiting for spiders to find your new content, you tell the search engines exactly where to find it and when it is updated.</a:t>
            </a:r>
          </a:p>
          <a:p>
            <a:endParaRPr lang="en-US" baseline="0" dirty="0" smtClean="0"/>
          </a:p>
          <a:p>
            <a:r>
              <a:rPr lang="en-US" baseline="0" dirty="0" smtClean="0"/>
              <a:t>Rather than use my checklist here though, there is a module (right on top) which itself IS a checklist of other modules and helps them connect together, grab the SEO Tools module from </a:t>
            </a:r>
            <a:r>
              <a:rPr lang="en-US" baseline="0" dirty="0" err="1" smtClean="0"/>
              <a:t>Drupal.org</a:t>
            </a:r>
            <a:r>
              <a:rPr lang="en-US" baseline="0" dirty="0" smtClean="0"/>
              <a:t> and it will guide you the rest of the way.</a:t>
            </a:r>
          </a:p>
        </p:txBody>
      </p:sp>
      <p:sp>
        <p:nvSpPr>
          <p:cNvPr id="4" name="Slide Number Placeholder 3"/>
          <p:cNvSpPr>
            <a:spLocks noGrp="1"/>
          </p:cNvSpPr>
          <p:nvPr>
            <p:ph type="sldNum" sz="quarter" idx="10"/>
          </p:nvPr>
        </p:nvSpPr>
        <p:spPr/>
        <p:txBody>
          <a:bodyPr/>
          <a:lstStyle/>
          <a:p>
            <a:fld id="{17A748CC-4460-AD45-A7AF-EC02809681AA}" type="slidenum">
              <a:rPr lang="en-US" smtClean="0"/>
              <a:pPr/>
              <a:t>4</a:t>
            </a:fld>
            <a:endParaRPr lang="en-US"/>
          </a:p>
        </p:txBody>
      </p:sp>
    </p:spTree>
    <p:extLst>
      <p:ext uri="{BB962C8B-B14F-4D97-AF65-F5344CB8AC3E}">
        <p14:creationId xmlns:p14="http://schemas.microsoft.com/office/powerpoint/2010/main" val="93704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p:txBody>
      </p:sp>
      <p:sp>
        <p:nvSpPr>
          <p:cNvPr id="4" name="Slide Number Placeholder 3"/>
          <p:cNvSpPr>
            <a:spLocks noGrp="1"/>
          </p:cNvSpPr>
          <p:nvPr>
            <p:ph type="sldNum" sz="quarter" idx="10"/>
          </p:nvPr>
        </p:nvSpPr>
        <p:spPr/>
        <p:txBody>
          <a:bodyPr/>
          <a:lstStyle/>
          <a:p>
            <a:fld id="{17A748CC-4460-AD45-A7AF-EC02809681A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Ok Social Media modules for Drupal, here we go.</a:t>
            </a:r>
          </a:p>
          <a:p>
            <a:endParaRPr lang="en-US" dirty="0" smtClean="0"/>
          </a:p>
          <a:p>
            <a:r>
              <a:rPr lang="en-US" dirty="0" smtClean="0"/>
              <a:t>I</a:t>
            </a:r>
            <a:r>
              <a:rPr lang="en-US" baseline="0" dirty="0" smtClean="0"/>
              <a:t> basically break this down into 2 sub-groups, things that help you share your content as you create it [CLICK] and things that help your users share your content [CLICK]</a:t>
            </a:r>
          </a:p>
          <a:p>
            <a:endParaRPr lang="en-US" baseline="0" dirty="0" smtClean="0"/>
          </a:p>
          <a:p>
            <a:r>
              <a:rPr lang="en-US" baseline="0" dirty="0" smtClean="0"/>
              <a:t>On the Auto Sharing Side:</a:t>
            </a:r>
          </a:p>
          <a:p>
            <a:r>
              <a:rPr lang="en-US" baseline="0" dirty="0" smtClean="0"/>
              <a:t>[CLICK] Drupal for Facebook actually is a building block module for helping you build a fully fledged Facebook app in </a:t>
            </a:r>
            <a:r>
              <a:rPr lang="en-US" baseline="0" dirty="0" err="1" smtClean="0"/>
              <a:t>drupal</a:t>
            </a:r>
            <a:r>
              <a:rPr lang="en-US" baseline="0" dirty="0" smtClean="0"/>
              <a:t>, it lets you expose contents into canvas pages on Facebook, and helps with various integration points like Facebook connect which lets you and your users log in using Facebook, and publishing your content to Facebook streams both on pages and profiles.</a:t>
            </a:r>
          </a:p>
          <a:p>
            <a:endParaRPr lang="en-US" baseline="0" dirty="0" smtClean="0"/>
          </a:p>
          <a:p>
            <a:r>
              <a:rPr lang="en-US" baseline="0" dirty="0" smtClean="0"/>
              <a:t>A Little simpler would be the [CLICK] Facebook Publish module which requires less work to setup and just publishes your new content to </a:t>
            </a:r>
            <a:r>
              <a:rPr lang="en-US" baseline="0" dirty="0" err="1" smtClean="0"/>
              <a:t>facebook</a:t>
            </a:r>
            <a:r>
              <a:rPr lang="en-US" baseline="0" dirty="0" smtClean="0"/>
              <a:t>.  It requires the </a:t>
            </a:r>
            <a:r>
              <a:rPr lang="en-US" baseline="0" dirty="0" err="1" smtClean="0"/>
              <a:t>FBOauth</a:t>
            </a:r>
            <a:r>
              <a:rPr lang="en-US" baseline="0" dirty="0" smtClean="0"/>
              <a:t> module to have the Facebook Connect integration.</a:t>
            </a:r>
          </a:p>
          <a:p>
            <a:endParaRPr lang="en-US" baseline="0" dirty="0" smtClean="0"/>
          </a:p>
          <a:p>
            <a:r>
              <a:rPr lang="en-US" baseline="0" dirty="0" smtClean="0"/>
              <a:t>[CLICK] The module called simply Twitter, which is at </a:t>
            </a:r>
            <a:r>
              <a:rPr lang="en-US" baseline="0" dirty="0" err="1" smtClean="0"/>
              <a:t>drupal.org</a:t>
            </a:r>
            <a:r>
              <a:rPr lang="en-US" baseline="0" dirty="0" smtClean="0"/>
              <a:t>/project/twitter (it oddly doesn’t seem to come up in the module search when you search for twitter) is the simplest module I’ve found for auto-tweeting your content.  It lets you and your users log into your site using Twitter logins, and it lets you auto-tweet your content both on a site wide twitter account (or accounts), as well as each user can connect their own twitter account, and when they create content their posts can be tweeted as well.</a:t>
            </a:r>
          </a:p>
          <a:p>
            <a:endParaRPr lang="en-US" baseline="0" dirty="0" smtClean="0"/>
          </a:p>
          <a:p>
            <a:r>
              <a:rPr lang="en-US" baseline="0" dirty="0" smtClean="0"/>
              <a:t>[CLICK] Google hasn’t released an API for posting to Google+ so there aren’t any plugins that will do this for you.  If you care about posting your content to Google+, you’ll have to do it by hand, at least until next week at Google I/O where hopefully Google will release a new API and this can change.</a:t>
            </a:r>
          </a:p>
          <a:p>
            <a:endParaRPr lang="en-US" baseline="0" dirty="0" smtClean="0"/>
          </a:p>
          <a:p>
            <a:r>
              <a:rPr lang="en-US" baseline="0" dirty="0" smtClean="0"/>
              <a:t>On the User Sharing side</a:t>
            </a:r>
          </a:p>
          <a:p>
            <a:r>
              <a:rPr lang="en-US" baseline="0" dirty="0" smtClean="0"/>
              <a:t>I’m a big fan of the one module to rule them all technique.  Rather than a separate module for each share button (Which becomes </a:t>
            </a:r>
            <a:r>
              <a:rPr lang="en-US" baseline="0" dirty="0" err="1" smtClean="0"/>
              <a:t>klunky</a:t>
            </a:r>
            <a:r>
              <a:rPr lang="en-US" baseline="0" dirty="0" smtClean="0"/>
              <a:t> to theme) pick a module that provides all your share buttons at once, like the Social Media module </a:t>
            </a:r>
            <a:r>
              <a:rPr lang="en-US" baseline="0" dirty="0" smtClean="0"/>
              <a:t>[CLICK]</a:t>
            </a:r>
            <a:r>
              <a:rPr lang="en-US" baseline="0" dirty="0" smtClean="0"/>
              <a:t>, or one of the ones that uses a service like </a:t>
            </a:r>
            <a:r>
              <a:rPr lang="en-US" baseline="0" dirty="0" smtClean="0"/>
              <a:t>[CLICK]</a:t>
            </a:r>
            <a:r>
              <a:rPr lang="en-US" baseline="0" dirty="0" smtClean="0"/>
              <a:t> AddThis, </a:t>
            </a:r>
            <a:r>
              <a:rPr lang="en-US" baseline="0" dirty="0" err="1" smtClean="0"/>
              <a:t>ShareThis</a:t>
            </a:r>
            <a:r>
              <a:rPr lang="en-US" baseline="0" dirty="0" smtClean="0"/>
              <a:t> or </a:t>
            </a:r>
            <a:r>
              <a:rPr lang="en-US" baseline="0" dirty="0" err="1" smtClean="0"/>
              <a:t>AddToAny</a:t>
            </a:r>
            <a:r>
              <a:rPr lang="en-US" baseline="0" dirty="0" smtClean="0"/>
              <a:t>.</a:t>
            </a:r>
          </a:p>
          <a:p>
            <a:endParaRPr lang="en-US" baseline="0" dirty="0" smtClean="0"/>
          </a:p>
          <a:p>
            <a:r>
              <a:rPr lang="en-US" baseline="0" dirty="0" smtClean="0"/>
              <a:t>A little bonus on this side, if you want to take comments from people who don’t have user accounts, rather than using Drupal’s rather limited commenting system, </a:t>
            </a:r>
            <a:r>
              <a:rPr lang="en-US" baseline="0" dirty="0" smtClean="0"/>
              <a:t>[CLICK] </a:t>
            </a:r>
            <a:r>
              <a:rPr lang="en-US" baseline="0" dirty="0" smtClean="0"/>
              <a:t>use </a:t>
            </a:r>
            <a:r>
              <a:rPr lang="en-US" baseline="0" dirty="0" err="1" smtClean="0"/>
              <a:t>Disqus</a:t>
            </a:r>
            <a:r>
              <a:rPr lang="en-US" baseline="0" dirty="0" smtClean="0"/>
              <a:t> which will let the users sign in using a large variety of social services, and has great spam protection.</a:t>
            </a:r>
          </a:p>
          <a:p>
            <a:endParaRPr lang="en-US" baseline="0" dirty="0" smtClean="0"/>
          </a:p>
          <a:p>
            <a:r>
              <a:rPr lang="en-US" baseline="0" dirty="0" smtClean="0"/>
              <a:t>Little bonus Social media plugin for Drupal that I like, </a:t>
            </a:r>
            <a:r>
              <a:rPr lang="en-US" baseline="0" dirty="0" err="1" smtClean="0"/>
              <a:t>ShURLy</a:t>
            </a:r>
            <a:r>
              <a:rPr lang="en-US" baseline="0" dirty="0" smtClean="0"/>
              <a:t> created by </a:t>
            </a:r>
            <a:r>
              <a:rPr lang="en-US" baseline="0" dirty="0" err="1" smtClean="0"/>
              <a:t>Lulabot</a:t>
            </a:r>
            <a:r>
              <a:rPr lang="en-US" baseline="0" dirty="0" smtClean="0"/>
              <a:t>.  If you want your own custom URL </a:t>
            </a:r>
            <a:r>
              <a:rPr lang="en-US" baseline="0" dirty="0" err="1" smtClean="0"/>
              <a:t>shortener</a:t>
            </a:r>
            <a:r>
              <a:rPr lang="en-US" baseline="0" dirty="0" smtClean="0"/>
              <a:t> with really short </a:t>
            </a:r>
            <a:r>
              <a:rPr lang="en-US" baseline="0" dirty="0" err="1" smtClean="0"/>
              <a:t>urls</a:t>
            </a:r>
            <a:r>
              <a:rPr lang="en-US" baseline="0" dirty="0" smtClean="0"/>
              <a:t> that you fully control, </a:t>
            </a:r>
            <a:r>
              <a:rPr lang="en-US" baseline="0" dirty="0" err="1" smtClean="0"/>
              <a:t>ShURLy</a:t>
            </a:r>
            <a:r>
              <a:rPr lang="en-US" baseline="0" dirty="0" smtClean="0"/>
              <a:t> does a great job of turning </a:t>
            </a:r>
            <a:r>
              <a:rPr lang="en-US" baseline="0" dirty="0" err="1" smtClean="0"/>
              <a:t>drupal</a:t>
            </a:r>
            <a:r>
              <a:rPr lang="en-US" baseline="0" dirty="0" smtClean="0"/>
              <a:t> into a </a:t>
            </a:r>
            <a:r>
              <a:rPr lang="en-US" baseline="0" dirty="0" err="1" smtClean="0"/>
              <a:t>url</a:t>
            </a:r>
            <a:r>
              <a:rPr lang="en-US" baseline="0" dirty="0" smtClean="0"/>
              <a:t> shortening service.  The only catch is that I recommend you put this on it’s own copy of Drupal, and then use the </a:t>
            </a:r>
            <a:r>
              <a:rPr lang="en-US" baseline="0" dirty="0" err="1" smtClean="0"/>
              <a:t>Shortlinks</a:t>
            </a:r>
            <a:r>
              <a:rPr lang="en-US" baseline="0" dirty="0" smtClean="0"/>
              <a:t> plugin from your main </a:t>
            </a:r>
            <a:r>
              <a:rPr lang="en-US" baseline="0" dirty="0" err="1" smtClean="0"/>
              <a:t>drupal</a:t>
            </a:r>
            <a:r>
              <a:rPr lang="en-US" baseline="0" dirty="0" smtClean="0"/>
              <a:t> installation.  It’s fast to setup, fast to use, and it lets you get super short </a:t>
            </a:r>
            <a:r>
              <a:rPr lang="en-US" baseline="0" dirty="0" err="1" smtClean="0"/>
              <a:t>urls</a:t>
            </a:r>
            <a:r>
              <a:rPr lang="en-US" baseline="0" dirty="0" smtClean="0"/>
              <a:t> for tweeting, you’ll have to find a good domain name though.</a:t>
            </a:r>
            <a:endParaRPr lang="en-US" dirty="0"/>
          </a:p>
        </p:txBody>
      </p:sp>
      <p:sp>
        <p:nvSpPr>
          <p:cNvPr id="4" name="Slide Number Placeholder 3"/>
          <p:cNvSpPr>
            <a:spLocks noGrp="1"/>
          </p:cNvSpPr>
          <p:nvPr>
            <p:ph type="sldNum" sz="quarter" idx="10"/>
          </p:nvPr>
        </p:nvSpPr>
        <p:spPr/>
        <p:txBody>
          <a:bodyPr/>
          <a:lstStyle/>
          <a:p>
            <a:fld id="{17A748CC-4460-AD45-A7AF-EC02809681AA}" type="slidenum">
              <a:rPr lang="en-US" smtClean="0"/>
              <a:pPr/>
              <a:t>6</a:t>
            </a:fld>
            <a:endParaRPr lang="en-US"/>
          </a:p>
        </p:txBody>
      </p:sp>
    </p:spTree>
    <p:extLst>
      <p:ext uri="{BB962C8B-B14F-4D97-AF65-F5344CB8AC3E}">
        <p14:creationId xmlns:p14="http://schemas.microsoft.com/office/powerpoint/2010/main" val="18861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cache plugins for </a:t>
            </a:r>
            <a:r>
              <a:rPr lang="en-US" dirty="0" err="1" smtClean="0"/>
              <a:t>Wordpress</a:t>
            </a:r>
            <a:r>
              <a:rPr lang="en-US" dirty="0" smtClean="0"/>
              <a:t>, tons actually, here are just a few of them [CLICK]</a:t>
            </a:r>
          </a:p>
          <a:p>
            <a:endParaRPr lang="en-US" dirty="0" smtClean="0"/>
          </a:p>
          <a:p>
            <a:r>
              <a:rPr lang="en-US" dirty="0" smtClean="0"/>
              <a:t>WP Super Cache is really simple to install,</a:t>
            </a:r>
            <a:r>
              <a:rPr lang="en-US" baseline="0" dirty="0" smtClean="0"/>
              <a:t> and if you only have a single server it works pretty well, </a:t>
            </a:r>
            <a:r>
              <a:rPr lang="en-US" baseline="0" dirty="0" err="1" smtClean="0"/>
              <a:t>Batcache</a:t>
            </a:r>
            <a:r>
              <a:rPr lang="en-US" baseline="0" dirty="0" smtClean="0"/>
              <a:t> is a </a:t>
            </a:r>
            <a:r>
              <a:rPr lang="en-US" baseline="0" dirty="0" err="1" smtClean="0"/>
              <a:t>memcache</a:t>
            </a:r>
            <a:r>
              <a:rPr lang="en-US" baseline="0" dirty="0" smtClean="0"/>
              <a:t> based cache, I’ve heard people say it works well, but it is a bit simple.  DB Cache Reloaded Fix (what a name) is basically an enhancement to the Database based caches that </a:t>
            </a:r>
            <a:r>
              <a:rPr lang="en-US" baseline="0" dirty="0" err="1" smtClean="0"/>
              <a:t>Wordpress</a:t>
            </a:r>
            <a:r>
              <a:rPr lang="en-US" baseline="0" dirty="0" smtClean="0"/>
              <a:t> has core.</a:t>
            </a:r>
          </a:p>
          <a:p>
            <a:endParaRPr lang="en-US" baseline="0" dirty="0" smtClean="0"/>
          </a:p>
          <a:p>
            <a:r>
              <a:rPr lang="en-US" baseline="0" dirty="0" smtClean="0"/>
              <a:t>The one module here that really stands out though is W3 Total Cache.  It has tons of different caches and accelerations for </a:t>
            </a:r>
            <a:r>
              <a:rPr lang="en-US" baseline="0" dirty="0" err="1" smtClean="0"/>
              <a:t>Wordpress</a:t>
            </a:r>
            <a:r>
              <a:rPr lang="en-US" baseline="0" dirty="0" smtClean="0"/>
              <a:t> including </a:t>
            </a:r>
            <a:r>
              <a:rPr lang="en-US" baseline="0" dirty="0" err="1" smtClean="0"/>
              <a:t>minification</a:t>
            </a:r>
            <a:r>
              <a:rPr lang="en-US" baseline="0" dirty="0" smtClean="0"/>
              <a:t> and </a:t>
            </a:r>
            <a:r>
              <a:rPr lang="en-US" baseline="0" dirty="0" err="1" smtClean="0"/>
              <a:t>gzipping</a:t>
            </a:r>
            <a:r>
              <a:rPr lang="en-US" baseline="0" dirty="0" smtClean="0"/>
              <a:t>, as well as a bunch of general speed optimizations, plus multiple configurable cache systems for the pages (File, </a:t>
            </a:r>
            <a:r>
              <a:rPr lang="en-US" baseline="0" dirty="0" err="1" smtClean="0"/>
              <a:t>memcache</a:t>
            </a:r>
            <a:r>
              <a:rPr lang="en-US" baseline="0" dirty="0" smtClean="0"/>
              <a:t>, </a:t>
            </a:r>
            <a:r>
              <a:rPr lang="en-US" baseline="0" dirty="0" err="1" smtClean="0"/>
              <a:t>php</a:t>
            </a:r>
            <a:r>
              <a:rPr lang="en-US" baseline="0" dirty="0" smtClean="0"/>
              <a:t> </a:t>
            </a:r>
            <a:r>
              <a:rPr lang="en-US" baseline="0" dirty="0" err="1" smtClean="0"/>
              <a:t>opcode</a:t>
            </a:r>
            <a:r>
              <a:rPr lang="en-US" baseline="0" dirty="0" smtClean="0"/>
              <a:t> caches) and everything can be configured separately.  It also has support for various CDNs for speeding up access to your uploaded files.  It can be a chore to get up and running, but I recommend it above the rest.  </a:t>
            </a:r>
            <a:r>
              <a:rPr lang="en-US" baseline="0" dirty="0" err="1" smtClean="0"/>
              <a:t>Mashable</a:t>
            </a:r>
            <a:r>
              <a:rPr lang="en-US" baseline="0" dirty="0" smtClean="0"/>
              <a:t> uses this one themselves</a:t>
            </a:r>
            <a:endParaRPr lang="en-US" dirty="0"/>
          </a:p>
        </p:txBody>
      </p:sp>
      <p:sp>
        <p:nvSpPr>
          <p:cNvPr id="4" name="Slide Number Placeholder 3"/>
          <p:cNvSpPr>
            <a:spLocks noGrp="1"/>
          </p:cNvSpPr>
          <p:nvPr>
            <p:ph type="sldNum" sz="quarter" idx="10"/>
          </p:nvPr>
        </p:nvSpPr>
        <p:spPr/>
        <p:txBody>
          <a:bodyPr/>
          <a:lstStyle/>
          <a:p>
            <a:fld id="{17A748CC-4460-AD45-A7AF-EC02809681AA}" type="slidenum">
              <a:rPr lang="en-US" smtClean="0"/>
              <a:pPr/>
              <a:t>7</a:t>
            </a:fld>
            <a:endParaRPr lang="en-US"/>
          </a:p>
        </p:txBody>
      </p:sp>
    </p:spTree>
    <p:extLst>
      <p:ext uri="{BB962C8B-B14F-4D97-AF65-F5344CB8AC3E}">
        <p14:creationId xmlns:p14="http://schemas.microsoft.com/office/powerpoint/2010/main" val="399598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Like caching,</a:t>
            </a:r>
            <a:r>
              <a:rPr lang="en-US" baseline="0" dirty="0" smtClean="0"/>
              <a:t> the </a:t>
            </a:r>
            <a:r>
              <a:rPr lang="en-US" baseline="0" dirty="0" err="1" smtClean="0"/>
              <a:t>Wordpress</a:t>
            </a:r>
            <a:r>
              <a:rPr lang="en-US" baseline="0" dirty="0" smtClean="0"/>
              <a:t> community loves creating SEO plugins, every time I look it seems like there’s a dozen more that have popped up.  The two most popular and best ones however are All in One SEO Pack and </a:t>
            </a:r>
            <a:r>
              <a:rPr lang="en-US" baseline="0" dirty="0" err="1" smtClean="0"/>
              <a:t>Wordpress</a:t>
            </a:r>
            <a:r>
              <a:rPr lang="en-US" baseline="0" dirty="0" smtClean="0"/>
              <a:t> SEO by </a:t>
            </a:r>
            <a:r>
              <a:rPr lang="en-US" baseline="0" dirty="0" err="1" smtClean="0"/>
              <a:t>Yoast</a:t>
            </a:r>
            <a:r>
              <a:rPr lang="en-US" baseline="0" dirty="0" smtClean="0"/>
              <a:t>.</a:t>
            </a:r>
          </a:p>
          <a:p>
            <a:endParaRPr lang="en-US" baseline="0" dirty="0" smtClean="0"/>
          </a:p>
          <a:p>
            <a:r>
              <a:rPr lang="en-US" baseline="0" dirty="0" smtClean="0"/>
              <a:t>Of the 2, I highly recommend [CLICK] </a:t>
            </a:r>
            <a:r>
              <a:rPr lang="en-US" baseline="0" dirty="0" err="1" smtClean="0"/>
              <a:t>Wordpress</a:t>
            </a:r>
            <a:r>
              <a:rPr lang="en-US" baseline="0" dirty="0" smtClean="0"/>
              <a:t> SEO by </a:t>
            </a:r>
            <a:r>
              <a:rPr lang="en-US" baseline="0" dirty="0" err="1" smtClean="0"/>
              <a:t>Yoast</a:t>
            </a:r>
            <a:r>
              <a:rPr lang="en-US" baseline="0" dirty="0" smtClean="0"/>
              <a:t>.</a:t>
            </a:r>
          </a:p>
          <a:p>
            <a:endParaRPr lang="en-US" baseline="0" dirty="0" smtClean="0"/>
          </a:p>
          <a:p>
            <a:r>
              <a:rPr lang="en-US" baseline="0" dirty="0" smtClean="0"/>
              <a:t>While the All in One SEO pack works great, it’s default options are </a:t>
            </a:r>
            <a:r>
              <a:rPr lang="en-US" baseline="0" dirty="0" err="1" smtClean="0"/>
              <a:t>kinda</a:t>
            </a:r>
            <a:r>
              <a:rPr lang="en-US" baseline="0" dirty="0" smtClean="0"/>
              <a:t> weird.  For example the default options setup </a:t>
            </a:r>
            <a:r>
              <a:rPr lang="en-US" baseline="0" dirty="0" err="1" smtClean="0"/>
              <a:t>robots.txt</a:t>
            </a:r>
            <a:r>
              <a:rPr lang="en-US" baseline="0" dirty="0" smtClean="0"/>
              <a:t> blocking on all your category pages.  Their theory is that your category pages are duplicate content, which is roughly true, but it’s still </a:t>
            </a:r>
            <a:r>
              <a:rPr lang="en-US" baseline="0" dirty="0" err="1" smtClean="0"/>
              <a:t>rediculous</a:t>
            </a:r>
            <a:r>
              <a:rPr lang="en-US" baseline="0" dirty="0" smtClean="0"/>
              <a:t> to block your category pages which tend to rank well for things like the name of the category.</a:t>
            </a:r>
          </a:p>
          <a:p>
            <a:endParaRPr lang="en-US" baseline="0" dirty="0" smtClean="0"/>
          </a:p>
          <a:p>
            <a:r>
              <a:rPr lang="en-US" baseline="0" dirty="0" smtClean="0"/>
              <a:t>Also the way the All in One SEO pack handles title tags is that it looks for any html &lt;title&gt; tag and rewrites it before output.  This sounds simple, but it eliminates your ability to customize title tags in your theme if you want to.</a:t>
            </a:r>
          </a:p>
          <a:p>
            <a:endParaRPr lang="en-US" baseline="0" dirty="0" smtClean="0"/>
          </a:p>
          <a:p>
            <a:r>
              <a:rPr lang="en-US" baseline="0" dirty="0" smtClean="0"/>
              <a:t>The </a:t>
            </a:r>
            <a:r>
              <a:rPr lang="en-US" baseline="0" dirty="0" err="1" smtClean="0"/>
              <a:t>Wordpress</a:t>
            </a:r>
            <a:r>
              <a:rPr lang="en-US" baseline="0" dirty="0" smtClean="0"/>
              <a:t> SEO plugin gives you the option of rewriting titles or not, and its defaults make a lot more sense.  As a bonus, it handles XML Sitemaps too right in the same plugin so you don’t need another one.</a:t>
            </a:r>
          </a:p>
          <a:p>
            <a:endParaRPr lang="en-US" baseline="0" dirty="0" smtClean="0"/>
          </a:p>
          <a:p>
            <a:r>
              <a:rPr lang="en-US" baseline="0" dirty="0" smtClean="0"/>
              <a:t>The </a:t>
            </a:r>
            <a:r>
              <a:rPr lang="en-US" baseline="0" dirty="0" err="1" smtClean="0"/>
              <a:t>Yoast</a:t>
            </a:r>
            <a:r>
              <a:rPr lang="en-US" baseline="0" dirty="0" smtClean="0"/>
              <a:t> plugin also gives you per post analysis of the SEO of your individual post, giving you good hints on how you can optimize it further.</a:t>
            </a:r>
          </a:p>
          <a:p>
            <a:endParaRPr lang="en-US" baseline="0" dirty="0" smtClean="0"/>
          </a:p>
          <a:p>
            <a:r>
              <a:rPr lang="en-US" baseline="0" dirty="0" smtClean="0"/>
              <a:t>Both plugins let you modify the title tags and meta tags of individual posts.</a:t>
            </a:r>
            <a:endParaRPr lang="en-US" dirty="0"/>
          </a:p>
        </p:txBody>
      </p:sp>
      <p:sp>
        <p:nvSpPr>
          <p:cNvPr id="4" name="Slide Number Placeholder 3"/>
          <p:cNvSpPr>
            <a:spLocks noGrp="1"/>
          </p:cNvSpPr>
          <p:nvPr>
            <p:ph type="sldNum" sz="quarter" idx="10"/>
          </p:nvPr>
        </p:nvSpPr>
        <p:spPr/>
        <p:txBody>
          <a:bodyPr/>
          <a:lstStyle/>
          <a:p>
            <a:fld id="{17A748CC-4460-AD45-A7AF-EC02809681AA}" type="slidenum">
              <a:rPr lang="en-US" smtClean="0"/>
              <a:pPr/>
              <a:t>8</a:t>
            </a:fld>
            <a:endParaRPr lang="en-US"/>
          </a:p>
        </p:txBody>
      </p:sp>
    </p:spTree>
    <p:extLst>
      <p:ext uri="{BB962C8B-B14F-4D97-AF65-F5344CB8AC3E}">
        <p14:creationId xmlns:p14="http://schemas.microsoft.com/office/powerpoint/2010/main" val="2339344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Like</a:t>
            </a:r>
            <a:r>
              <a:rPr lang="en-US" baseline="0" dirty="0" smtClean="0"/>
              <a:t> with Drupal let’s split this into Auto Sharing and User Sharing plugins.</a:t>
            </a:r>
          </a:p>
          <a:p>
            <a:endParaRPr lang="en-US" baseline="0" dirty="0" smtClean="0"/>
          </a:p>
          <a:p>
            <a:r>
              <a:rPr lang="en-US" baseline="0" dirty="0" smtClean="0"/>
              <a:t>Until about a week ago I would have told you the best plugin for auto-sharing to </a:t>
            </a:r>
            <a:r>
              <a:rPr lang="en-US" baseline="0" dirty="0" err="1" smtClean="0"/>
              <a:t>facebook</a:t>
            </a:r>
            <a:r>
              <a:rPr lang="en-US" baseline="0" dirty="0" smtClean="0"/>
              <a:t> (as well as allowing </a:t>
            </a:r>
            <a:r>
              <a:rPr lang="en-US" baseline="0" dirty="0" err="1" smtClean="0"/>
              <a:t>facebook</a:t>
            </a:r>
            <a:r>
              <a:rPr lang="en-US" baseline="0" dirty="0" smtClean="0"/>
              <a:t> logins for you) was a pack of plugins wrapped in a master plugin called Simple Facebook Connect [CLICK] or SFC.</a:t>
            </a:r>
          </a:p>
          <a:p>
            <a:endParaRPr lang="en-US" baseline="0" dirty="0" smtClean="0"/>
          </a:p>
          <a:p>
            <a:r>
              <a:rPr lang="en-US" baseline="0" dirty="0" smtClean="0"/>
              <a:t>Last week the landscape for Facebook sharing from </a:t>
            </a:r>
            <a:r>
              <a:rPr lang="en-US" baseline="0" dirty="0" err="1" smtClean="0"/>
              <a:t>wordpress</a:t>
            </a:r>
            <a:r>
              <a:rPr lang="en-US" baseline="0" dirty="0" smtClean="0"/>
              <a:t> changed a little bit when Facebook released their own </a:t>
            </a:r>
            <a:r>
              <a:rPr lang="en-US" baseline="0" dirty="0" err="1" smtClean="0"/>
              <a:t>wordpress</a:t>
            </a:r>
            <a:r>
              <a:rPr lang="en-US" baseline="0" dirty="0" smtClean="0"/>
              <a:t> plugin called simply [CLICK] Facebook.  Now even the SFC authors recommend using the Facebook plugin instead</a:t>
            </a:r>
          </a:p>
          <a:p>
            <a:endParaRPr lang="en-US" baseline="0" dirty="0" smtClean="0"/>
          </a:p>
          <a:p>
            <a:r>
              <a:rPr lang="en-US" baseline="0" dirty="0" smtClean="0"/>
              <a:t>For posting to Twitter, the same people who made SFC made one called STC or [CLICK] Simple Twitter Connect.  This does the job, but it is a bit limited on features, so we’ve found and like one called [CLICK] </a:t>
            </a:r>
            <a:r>
              <a:rPr lang="en-US" baseline="0" dirty="0" err="1" smtClean="0"/>
              <a:t>WordTwit</a:t>
            </a:r>
            <a:r>
              <a:rPr lang="en-US" baseline="0" dirty="0" smtClean="0"/>
              <a:t> Pro, which costs money but it is a much better plugin.</a:t>
            </a:r>
          </a:p>
          <a:p>
            <a:endParaRPr lang="en-US" baseline="0" dirty="0" smtClean="0"/>
          </a:p>
          <a:p>
            <a:r>
              <a:rPr lang="en-US" baseline="0" dirty="0" smtClean="0"/>
              <a:t>Now as I said with Drupal, there is no plugin for posting to Google+, however I strongly recommend that you integrate your author profile on your blog with Google+, one of the easiest ways to do this is with a plugin called CPAISR or the much longer name </a:t>
            </a:r>
            <a:r>
              <a:rPr lang="en-US" baseline="0" dirty="0" smtClean="0"/>
              <a:t>[CLICK] </a:t>
            </a:r>
            <a:r>
              <a:rPr lang="en-US" baseline="0" dirty="0" smtClean="0"/>
              <a:t> “Google Plus Author Information in Search Results” which simply replaces your link to your author profile on posts to a link to your </a:t>
            </a:r>
            <a:r>
              <a:rPr lang="en-US" baseline="0" dirty="0" err="1" smtClean="0"/>
              <a:t>google</a:t>
            </a:r>
            <a:r>
              <a:rPr lang="en-US" baseline="0" dirty="0" smtClean="0"/>
              <a:t>+ profile, this will allow your photo to show up when people see blog posts written by you, and it will appear as if you have shared all your posts (even though it won’t show up in your stream, it will show up on </a:t>
            </a:r>
            <a:r>
              <a:rPr lang="en-US" baseline="0" dirty="0" err="1" smtClean="0"/>
              <a:t>google</a:t>
            </a:r>
            <a:r>
              <a:rPr lang="en-US" baseline="0" dirty="0" smtClean="0"/>
              <a:t> search that way) which is good.</a:t>
            </a:r>
          </a:p>
          <a:p>
            <a:endParaRPr lang="en-US" baseline="0" dirty="0" smtClean="0"/>
          </a:p>
          <a:p>
            <a:r>
              <a:rPr lang="en-US" baseline="0" dirty="0" smtClean="0"/>
              <a:t>For users sharing your posts, this will look humorous but those plugins I </a:t>
            </a:r>
            <a:r>
              <a:rPr lang="en-US" baseline="0" dirty="0" err="1" smtClean="0"/>
              <a:t>mentione</a:t>
            </a:r>
            <a:r>
              <a:rPr lang="en-US" baseline="0" dirty="0" smtClean="0"/>
              <a:t> before, they </a:t>
            </a:r>
            <a:r>
              <a:rPr lang="en-US" baseline="0" dirty="0" err="1" smtClean="0"/>
              <a:t>kinda</a:t>
            </a:r>
            <a:r>
              <a:rPr lang="en-US" baseline="0" dirty="0" smtClean="0"/>
              <a:t> do this, so SFC, Facebook, STC all will optionally let you add Like and Tweet buttons to your content.</a:t>
            </a:r>
          </a:p>
          <a:p>
            <a:endParaRPr lang="en-US" baseline="0" dirty="0" smtClean="0"/>
          </a:p>
          <a:p>
            <a:r>
              <a:rPr lang="en-US" baseline="0" dirty="0" smtClean="0"/>
              <a:t>For Google Plus there’s a decent plugin that not only gives you +1 buttons on your posts, but also sets you up with some widgets for your sidebars for showing your Google Plus stream if you care about such things.</a:t>
            </a:r>
          </a:p>
          <a:p>
            <a:endParaRPr lang="en-US" baseline="0" dirty="0" smtClean="0"/>
          </a:p>
          <a:p>
            <a:r>
              <a:rPr lang="en-US" baseline="0" dirty="0" smtClean="0"/>
              <a:t>Like with Drupal the various services AddThis, </a:t>
            </a:r>
            <a:r>
              <a:rPr lang="en-US" baseline="0" dirty="0" err="1" smtClean="0"/>
              <a:t>ShareThis</a:t>
            </a:r>
            <a:r>
              <a:rPr lang="en-US" baseline="0" dirty="0" smtClean="0"/>
              <a:t> and </a:t>
            </a:r>
            <a:r>
              <a:rPr lang="en-US" baseline="0" dirty="0" err="1" smtClean="0"/>
              <a:t>AddToAny</a:t>
            </a:r>
            <a:r>
              <a:rPr lang="en-US" baseline="0" dirty="0" smtClean="0"/>
              <a:t> have their own plugins, and for </a:t>
            </a:r>
            <a:r>
              <a:rPr lang="en-US" baseline="0" dirty="0" err="1" smtClean="0"/>
              <a:t>wordpress</a:t>
            </a:r>
            <a:r>
              <a:rPr lang="en-US" baseline="0" dirty="0" smtClean="0"/>
              <a:t> especially I recommend replacing your built in comments with </a:t>
            </a:r>
            <a:r>
              <a:rPr lang="en-US" baseline="0" dirty="0" err="1" smtClean="0"/>
              <a:t>Disqus</a:t>
            </a:r>
            <a:r>
              <a:rPr lang="en-US" baseline="0" dirty="0" smtClean="0"/>
              <a:t>.  You’ll spend less time moderating and your users will have a nice clean interface for commenting, and it can even auto-share their comments to twitter and </a:t>
            </a:r>
            <a:r>
              <a:rPr lang="en-US" baseline="0" dirty="0" err="1" smtClean="0"/>
              <a:t>facebook</a:t>
            </a:r>
            <a:r>
              <a:rPr lang="en-US" baseline="0" dirty="0" smtClean="0"/>
              <a:t> when they comment.</a:t>
            </a:r>
            <a:endParaRPr lang="en-US" dirty="0"/>
          </a:p>
        </p:txBody>
      </p:sp>
      <p:sp>
        <p:nvSpPr>
          <p:cNvPr id="4" name="Slide Number Placeholder 3"/>
          <p:cNvSpPr>
            <a:spLocks noGrp="1"/>
          </p:cNvSpPr>
          <p:nvPr>
            <p:ph type="sldNum" sz="quarter" idx="10"/>
          </p:nvPr>
        </p:nvSpPr>
        <p:spPr/>
        <p:txBody>
          <a:bodyPr/>
          <a:lstStyle/>
          <a:p>
            <a:fld id="{17A748CC-4460-AD45-A7AF-EC02809681AA}" type="slidenum">
              <a:rPr lang="en-US" smtClean="0"/>
              <a:pPr/>
              <a:t>9</a:t>
            </a:fld>
            <a:endParaRPr lang="en-US"/>
          </a:p>
        </p:txBody>
      </p:sp>
    </p:spTree>
    <p:extLst>
      <p:ext uri="{BB962C8B-B14F-4D97-AF65-F5344CB8AC3E}">
        <p14:creationId xmlns:p14="http://schemas.microsoft.com/office/powerpoint/2010/main" val="111638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pPr/>
              <a:t>6/21/12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5C3B52-2D06-8841-89E6-48B10956A07F}" type="datetimeFigureOut">
              <a:rPr lang="en-US" smtClean="0"/>
              <a:pPr/>
              <a:t>6/21/12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481D7-7C75-5148-86FA-E858B0C4A04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9182"/>
            <a:ext cx="2057400" cy="4836981"/>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289182"/>
            <a:ext cx="6019800" cy="4836981"/>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15C3B52-2D06-8841-89E6-48B10956A07F}" type="datetimeFigureOut">
              <a:rPr lang="en-US" smtClean="0"/>
              <a:pPr/>
              <a:t>6/21/12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481D7-7C75-5148-86FA-E858B0C4A04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5C3B52-2D06-8841-89E6-48B10956A07F}" type="datetimeFigureOut">
              <a:rPr lang="en-US" smtClean="0"/>
              <a:pPr/>
              <a:t>6/21/12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3481D7-7C75-5148-86FA-E858B0C4A04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AB02A5-4FE5-49D9-9E24-09F23B90C450}" type="datetimeFigureOut">
              <a:rPr lang="en-US" smtClean="0"/>
              <a:pPr/>
              <a:t>6/21/12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04533"/>
            <a:ext cx="4038600" cy="37216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404533"/>
            <a:ext cx="4038600" cy="37216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F15C3B52-2D06-8841-89E6-48B10956A07F}" type="datetimeFigureOut">
              <a:rPr lang="en-US" smtClean="0"/>
              <a:pPr/>
              <a:t>6/21/12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3481D7-7C75-5148-86FA-E858B0C4A04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61533"/>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17487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76021"/>
            <a:ext cx="4040188" cy="31501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17487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976021"/>
            <a:ext cx="4041775" cy="31501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F15C3B52-2D06-8841-89E6-48B10956A07F}" type="datetimeFigureOut">
              <a:rPr lang="en-US" smtClean="0"/>
              <a:pPr/>
              <a:t>6/21/12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3481D7-7C75-5148-86FA-E858B0C4A04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15C3B52-2D06-8841-89E6-48B10956A07F}" type="datetimeFigureOut">
              <a:rPr lang="en-US" smtClean="0"/>
              <a:pPr/>
              <a:t>6/21/12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3481D7-7C75-5148-86FA-E858B0C4A04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C3B52-2D06-8841-89E6-48B10956A07F}" type="datetimeFigureOut">
              <a:rPr lang="en-US" smtClean="0"/>
              <a:pPr/>
              <a:t>6/21/12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3481D7-7C75-5148-86FA-E858B0C4A04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099"/>
            <a:ext cx="3008313" cy="803331"/>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238431"/>
            <a:ext cx="3008313" cy="38877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F15C3B52-2D06-8841-89E6-48B10956A07F}" type="datetimeFigureOut">
              <a:rPr lang="en-US" smtClean="0"/>
              <a:pPr/>
              <a:t>6/21/12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3481D7-7C75-5148-86FA-E858B0C4A04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481597"/>
            <a:ext cx="5486400" cy="32459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F15C3B52-2D06-8841-89E6-48B10956A07F}" type="datetimeFigureOut">
              <a:rPr lang="en-US" smtClean="0"/>
              <a:pPr/>
              <a:t>6/21/12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3481D7-7C75-5148-86FA-E858B0C4A045}"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2642"/>
        </a:solidFill>
        <a:effectLst/>
      </p:bgPr>
    </p:bg>
    <p:spTree>
      <p:nvGrpSpPr>
        <p:cNvPr id="1" name=""/>
        <p:cNvGrpSpPr/>
        <p:nvPr/>
      </p:nvGrpSpPr>
      <p:grpSpPr>
        <a:xfrm>
          <a:off x="0" y="0"/>
          <a:ext cx="0" cy="0"/>
          <a:chOff x="0" y="0"/>
          <a:chExt cx="0" cy="0"/>
        </a:xfrm>
      </p:grpSpPr>
      <p:pic>
        <p:nvPicPr>
          <p:cNvPr id="10" name="Picture 9" descr="0124-0610-2614-5617_soyuz_rocket_expedition_13_o.jpg"/>
          <p:cNvPicPr>
            <a:picLocks noChangeAspect="1"/>
          </p:cNvPicPr>
          <p:nvPr userDrawn="1"/>
        </p:nvPicPr>
        <p:blipFill rotWithShape="1">
          <a:blip r:embed="rId13">
            <a:extLst>
              <a:ext uri="{28A0092B-C50C-407E-A947-70E740481C1C}">
                <a14:useLocalDpi xmlns:a14="http://schemas.microsoft.com/office/drawing/2010/main" val="0"/>
              </a:ext>
            </a:extLst>
          </a:blip>
          <a:srcRect t="2200" r="38842"/>
          <a:stretch/>
        </p:blipFill>
        <p:spPr>
          <a:xfrm rot="5400000" flipH="1">
            <a:off x="2786637" y="-2778403"/>
            <a:ext cx="3570732" cy="9144002"/>
          </a:xfrm>
          <a:prstGeom prst="rect">
            <a:avLst/>
          </a:prstGeom>
        </p:spPr>
      </p:pic>
      <p:sp>
        <p:nvSpPr>
          <p:cNvPr id="2" name="Title Placeholder 1"/>
          <p:cNvSpPr>
            <a:spLocks noGrp="1"/>
          </p:cNvSpPr>
          <p:nvPr>
            <p:ph type="title"/>
          </p:nvPr>
        </p:nvSpPr>
        <p:spPr>
          <a:xfrm>
            <a:off x="457200" y="1261533"/>
            <a:ext cx="8229600" cy="1143000"/>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506133"/>
            <a:ext cx="8229600" cy="36200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C3B52-2D06-8841-89E6-48B10956A07F}" type="datetimeFigureOut">
              <a:rPr lang="en-US" smtClean="0"/>
              <a:pPr/>
              <a:t>6/21/12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481D7-7C75-5148-86FA-E858B0C4A0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b="1" kern="1200" cap="none" spc="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6">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6">
              <a:lumMod val="60000"/>
              <a:lumOff val="4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6">
              <a:lumMod val="60000"/>
              <a:lumOff val="4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6">
              <a:lumMod val="60000"/>
              <a:lumOff val="4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6">
              <a:lumMod val="60000"/>
              <a:lumOff val="4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drupal.jpg"/>
          <p:cNvPicPr>
            <a:picLocks noChangeAspect="1"/>
          </p:cNvPicPr>
          <p:nvPr/>
        </p:nvPicPr>
        <p:blipFill>
          <a:blip r:embed="rId3"/>
          <a:srcRect l="6168"/>
          <a:stretch>
            <a:fillRect/>
          </a:stretch>
        </p:blipFill>
        <p:spPr>
          <a:xfrm>
            <a:off x="1" y="-1"/>
            <a:ext cx="9144000" cy="6832301"/>
          </a:xfrm>
          <a:prstGeom prst="rect">
            <a:avLst/>
          </a:prstGeom>
        </p:spPr>
      </p:pic>
      <p:pic>
        <p:nvPicPr>
          <p:cNvPr id="31" name="Picture 30" descr="coollogo_com-88237641.png"/>
          <p:cNvPicPr>
            <a:picLocks noChangeAspect="1"/>
          </p:cNvPicPr>
          <p:nvPr/>
        </p:nvPicPr>
        <p:blipFill>
          <a:blip r:embed="rId4"/>
          <a:stretch>
            <a:fillRect/>
          </a:stretch>
        </p:blipFill>
        <p:spPr>
          <a:xfrm>
            <a:off x="0" y="87768"/>
            <a:ext cx="9127368" cy="1476124"/>
          </a:xfrm>
          <a:prstGeom prst="rect">
            <a:avLst/>
          </a:prstGeom>
        </p:spPr>
      </p:pic>
      <p:sp>
        <p:nvSpPr>
          <p:cNvPr id="35" name="TextBox 34"/>
          <p:cNvSpPr txBox="1"/>
          <p:nvPr/>
        </p:nvSpPr>
        <p:spPr>
          <a:xfrm>
            <a:off x="1" y="5903139"/>
            <a:ext cx="9144000" cy="76944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Optimizing Drupal for Speed and SEO</a:t>
            </a:r>
            <a:endPar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2853main_UpperStage_TumbleMtr_Firing.jpg"/>
          <p:cNvPicPr>
            <a:picLocks noChangeAspect="1"/>
          </p:cNvPicPr>
          <p:nvPr/>
        </p:nvPicPr>
        <p:blipFill rotWithShape="1">
          <a:blip r:embed="rId3">
            <a:extLst>
              <a:ext uri="{28A0092B-C50C-407E-A947-70E740481C1C}">
                <a14:useLocalDpi xmlns:a14="http://schemas.microsoft.com/office/drawing/2010/main" val="0"/>
              </a:ext>
            </a:extLst>
          </a:blip>
          <a:srcRect b="5915"/>
          <a:stretch/>
        </p:blipFill>
        <p:spPr>
          <a:xfrm>
            <a:off x="0" y="-67354"/>
            <a:ext cx="9161939" cy="6925353"/>
          </a:xfrm>
          <a:prstGeom prst="rect">
            <a:avLst/>
          </a:prstGeom>
        </p:spPr>
      </p:pic>
      <p:pic>
        <p:nvPicPr>
          <p:cNvPr id="6" name="Picture 5" descr="secondstagebooster.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59" y="2373047"/>
            <a:ext cx="9775409" cy="4623993"/>
          </a:xfrm>
          <a:prstGeom prst="rect">
            <a:avLst/>
          </a:prstGeom>
        </p:spPr>
      </p:pic>
      <p:sp>
        <p:nvSpPr>
          <p:cNvPr id="9" name="TextBox 8"/>
          <p:cNvSpPr txBox="1"/>
          <p:nvPr/>
        </p:nvSpPr>
        <p:spPr>
          <a:xfrm>
            <a:off x="6080765" y="5161959"/>
            <a:ext cx="2813076" cy="1569660"/>
          </a:xfrm>
          <a:prstGeom prst="rect">
            <a:avLst/>
          </a:prstGeom>
          <a:noFill/>
        </p:spPr>
        <p:txBody>
          <a:bodyPr wrap="square" rtlCol="0">
            <a:spAutoFit/>
          </a:bodyPr>
          <a:lstStyle/>
          <a:p>
            <a:r>
              <a:rPr lang="en-US" sz="2400" dirty="0" smtClean="0">
                <a:solidFill>
                  <a:srgbClr val="F79646"/>
                </a:solidFill>
              </a:rPr>
              <a:t>Nicholas Moline</a:t>
            </a:r>
          </a:p>
          <a:p>
            <a:r>
              <a:rPr lang="en-US" sz="1200" dirty="0" err="1" smtClean="0">
                <a:solidFill>
                  <a:srgbClr val="F79646"/>
                </a:solidFill>
              </a:rPr>
              <a:t>Justia.com</a:t>
            </a:r>
            <a:r>
              <a:rPr lang="en-US" sz="1200" dirty="0" smtClean="0">
                <a:solidFill>
                  <a:srgbClr val="F79646"/>
                </a:solidFill>
              </a:rPr>
              <a:t> Senior Software Engineer</a:t>
            </a:r>
          </a:p>
          <a:p>
            <a:r>
              <a:rPr lang="en-US" sz="1200" dirty="0" smtClean="0">
                <a:solidFill>
                  <a:srgbClr val="F79646"/>
                </a:solidFill>
              </a:rPr>
              <a:t>http://www.nick.pro/</a:t>
            </a:r>
          </a:p>
          <a:p>
            <a:endParaRPr lang="en-US" sz="1200" dirty="0" smtClean="0">
              <a:solidFill>
                <a:srgbClr val="F79646"/>
              </a:solidFill>
            </a:endParaRPr>
          </a:p>
          <a:p>
            <a:r>
              <a:rPr lang="en-US" sz="1200" dirty="0" smtClean="0">
                <a:solidFill>
                  <a:srgbClr val="F79646"/>
                </a:solidFill>
              </a:rPr>
              <a:t>@</a:t>
            </a:r>
            <a:r>
              <a:rPr lang="en-US" sz="1200" dirty="0" err="1" smtClean="0">
                <a:solidFill>
                  <a:srgbClr val="F79646"/>
                </a:solidFill>
              </a:rPr>
              <a:t>nickmoline</a:t>
            </a:r>
            <a:endParaRPr lang="en-US" sz="1200" dirty="0" smtClean="0">
              <a:solidFill>
                <a:srgbClr val="F79646"/>
              </a:solidFill>
            </a:endParaRPr>
          </a:p>
          <a:p>
            <a:r>
              <a:rPr lang="en-US" sz="1200" dirty="0" smtClean="0">
                <a:solidFill>
                  <a:srgbClr val="F79646"/>
                </a:solidFill>
              </a:rPr>
              <a:t>http://www.facebook.com/nickmoline</a:t>
            </a:r>
          </a:p>
          <a:p>
            <a:r>
              <a:rPr lang="en-US" sz="1200" dirty="0" smtClean="0">
                <a:solidFill>
                  <a:srgbClr val="F79646"/>
                </a:solidFill>
              </a:rPr>
              <a:t>http://</a:t>
            </a:r>
            <a:r>
              <a:rPr lang="en-US" sz="1200" dirty="0" err="1" smtClean="0">
                <a:solidFill>
                  <a:srgbClr val="F79646"/>
                </a:solidFill>
              </a:rPr>
              <a:t>g.nick.pro</a:t>
            </a:r>
            <a:r>
              <a:rPr lang="en-US" sz="1200" dirty="0" smtClean="0">
                <a:solidFill>
                  <a:srgbClr val="F79646"/>
                </a:solidFill>
              </a:rPr>
              <a:t>/</a:t>
            </a:r>
            <a:endParaRPr lang="en-US" sz="1200" dirty="0">
              <a:solidFill>
                <a:srgbClr val="F79646"/>
              </a:solidFill>
            </a:endParaRPr>
          </a:p>
        </p:txBody>
      </p:sp>
      <p:sp>
        <p:nvSpPr>
          <p:cNvPr id="13" name="TextBox 12"/>
          <p:cNvSpPr txBox="1"/>
          <p:nvPr/>
        </p:nvSpPr>
        <p:spPr>
          <a:xfrm>
            <a:off x="86283" y="110763"/>
            <a:ext cx="8582657" cy="120032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Optimizing Drupal and </a:t>
            </a:r>
            <a:r>
              <a:rPr lang="en-US" sz="36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Wordpress</a:t>
            </a: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for Speed, SEO and Social Media</a:t>
            </a:r>
            <a:endPar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8642432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2853main_UpperStage_TumbleMtr_Firing.jpg"/>
          <p:cNvPicPr>
            <a:picLocks noChangeAspect="1"/>
          </p:cNvPicPr>
          <p:nvPr/>
        </p:nvPicPr>
        <p:blipFill rotWithShape="1">
          <a:blip r:embed="rId3">
            <a:extLst>
              <a:ext uri="{28A0092B-C50C-407E-A947-70E740481C1C}">
                <a14:useLocalDpi xmlns:a14="http://schemas.microsoft.com/office/drawing/2010/main" val="0"/>
              </a:ext>
            </a:extLst>
          </a:blip>
          <a:srcRect b="5915"/>
          <a:stretch/>
        </p:blipFill>
        <p:spPr>
          <a:xfrm>
            <a:off x="0" y="-67354"/>
            <a:ext cx="9161939" cy="6925353"/>
          </a:xfrm>
          <a:prstGeom prst="rect">
            <a:avLst/>
          </a:prstGeom>
        </p:spPr>
      </p:pic>
      <p:pic>
        <p:nvPicPr>
          <p:cNvPr id="6" name="Picture 5" descr="secondstagebooster.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59" y="2373047"/>
            <a:ext cx="9775409" cy="4623993"/>
          </a:xfrm>
          <a:prstGeom prst="rect">
            <a:avLst/>
          </a:prstGeom>
        </p:spPr>
      </p:pic>
      <p:sp>
        <p:nvSpPr>
          <p:cNvPr id="9" name="TextBox 8"/>
          <p:cNvSpPr txBox="1"/>
          <p:nvPr/>
        </p:nvSpPr>
        <p:spPr>
          <a:xfrm>
            <a:off x="6080765" y="5161959"/>
            <a:ext cx="2813076" cy="1569660"/>
          </a:xfrm>
          <a:prstGeom prst="rect">
            <a:avLst/>
          </a:prstGeom>
          <a:noFill/>
        </p:spPr>
        <p:txBody>
          <a:bodyPr wrap="square" rtlCol="0">
            <a:spAutoFit/>
          </a:bodyPr>
          <a:lstStyle/>
          <a:p>
            <a:r>
              <a:rPr lang="en-US" sz="2400" dirty="0" smtClean="0">
                <a:solidFill>
                  <a:srgbClr val="F79646"/>
                </a:solidFill>
              </a:rPr>
              <a:t>Nicholas Moline</a:t>
            </a:r>
          </a:p>
          <a:p>
            <a:r>
              <a:rPr lang="en-US" sz="1200" dirty="0" err="1" smtClean="0">
                <a:solidFill>
                  <a:srgbClr val="F79646"/>
                </a:solidFill>
              </a:rPr>
              <a:t>Justia.com</a:t>
            </a:r>
            <a:r>
              <a:rPr lang="en-US" sz="1200" dirty="0" smtClean="0">
                <a:solidFill>
                  <a:srgbClr val="F79646"/>
                </a:solidFill>
              </a:rPr>
              <a:t> Senior Software Engineer</a:t>
            </a:r>
          </a:p>
          <a:p>
            <a:r>
              <a:rPr lang="en-US" sz="1200" dirty="0" smtClean="0">
                <a:solidFill>
                  <a:srgbClr val="F79646"/>
                </a:solidFill>
              </a:rPr>
              <a:t>http://www.nick.pro/</a:t>
            </a:r>
          </a:p>
          <a:p>
            <a:endParaRPr lang="en-US" sz="1200" dirty="0" smtClean="0">
              <a:solidFill>
                <a:srgbClr val="F79646"/>
              </a:solidFill>
            </a:endParaRPr>
          </a:p>
          <a:p>
            <a:r>
              <a:rPr lang="en-US" sz="1200" dirty="0" smtClean="0">
                <a:solidFill>
                  <a:srgbClr val="F79646"/>
                </a:solidFill>
              </a:rPr>
              <a:t>@</a:t>
            </a:r>
            <a:r>
              <a:rPr lang="en-US" sz="1200" dirty="0" err="1" smtClean="0">
                <a:solidFill>
                  <a:srgbClr val="F79646"/>
                </a:solidFill>
              </a:rPr>
              <a:t>nickmoline</a:t>
            </a:r>
            <a:endParaRPr lang="en-US" sz="1200" dirty="0" smtClean="0">
              <a:solidFill>
                <a:srgbClr val="F79646"/>
              </a:solidFill>
            </a:endParaRPr>
          </a:p>
          <a:p>
            <a:r>
              <a:rPr lang="en-US" sz="1200" dirty="0" smtClean="0">
                <a:solidFill>
                  <a:srgbClr val="F79646"/>
                </a:solidFill>
              </a:rPr>
              <a:t>http://www.facebook.com/nickmoline</a:t>
            </a:r>
          </a:p>
          <a:p>
            <a:r>
              <a:rPr lang="en-US" sz="1200" dirty="0" smtClean="0">
                <a:solidFill>
                  <a:srgbClr val="F79646"/>
                </a:solidFill>
              </a:rPr>
              <a:t>http://</a:t>
            </a:r>
            <a:r>
              <a:rPr lang="en-US" sz="1200" dirty="0" err="1" smtClean="0">
                <a:solidFill>
                  <a:srgbClr val="F79646"/>
                </a:solidFill>
              </a:rPr>
              <a:t>g.nick.pro</a:t>
            </a:r>
            <a:r>
              <a:rPr lang="en-US" sz="1200" dirty="0" smtClean="0">
                <a:solidFill>
                  <a:srgbClr val="F79646"/>
                </a:solidFill>
              </a:rPr>
              <a:t>/</a:t>
            </a:r>
            <a:endParaRPr lang="en-US" sz="1200" dirty="0">
              <a:solidFill>
                <a:srgbClr val="F79646"/>
              </a:solidFill>
            </a:endParaRPr>
          </a:p>
        </p:txBody>
      </p:sp>
      <p:sp>
        <p:nvSpPr>
          <p:cNvPr id="13" name="TextBox 12"/>
          <p:cNvSpPr txBox="1"/>
          <p:nvPr/>
        </p:nvSpPr>
        <p:spPr>
          <a:xfrm>
            <a:off x="86283" y="110763"/>
            <a:ext cx="8582657" cy="120032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Optimizing Drupal and </a:t>
            </a:r>
            <a:r>
              <a:rPr lang="en-US" sz="36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Wordpress</a:t>
            </a: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for Speed, SEO and Social Media</a:t>
            </a:r>
            <a:endPar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21082522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433661"/>
          </a:xfrm>
          <a:prstGeom prst="rect">
            <a:avLst/>
          </a:prstGeom>
          <a:solidFill>
            <a:srgbClr val="A9C9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030714-F-3873G-010.jpg"/>
          <p:cNvPicPr>
            <a:picLocks noChangeAspect="1"/>
          </p:cNvPicPr>
          <p:nvPr/>
        </p:nvPicPr>
        <p:blipFill>
          <a:blip r:embed="rId3"/>
          <a:srcRect l="11800" r="29059"/>
          <a:stretch>
            <a:fillRect/>
          </a:stretch>
        </p:blipFill>
        <p:spPr>
          <a:xfrm>
            <a:off x="0" y="192437"/>
            <a:ext cx="9144000" cy="6858000"/>
          </a:xfrm>
          <a:prstGeom prst="rect">
            <a:avLst/>
          </a:prstGeom>
        </p:spPr>
      </p:pic>
      <p:sp>
        <p:nvSpPr>
          <p:cNvPr id="2" name="Title 1"/>
          <p:cNvSpPr>
            <a:spLocks noGrp="1"/>
          </p:cNvSpPr>
          <p:nvPr>
            <p:ph type="title"/>
          </p:nvPr>
        </p:nvSpPr>
        <p:spPr>
          <a:xfrm>
            <a:off x="457200" y="53083"/>
            <a:ext cx="8229600" cy="813774"/>
          </a:xfrm>
        </p:spPr>
        <p:txBody>
          <a:bodyPr/>
          <a:lstStyle/>
          <a:p>
            <a:r>
              <a:rPr lang="en-US" dirty="0" smtClean="0">
                <a:solidFill>
                  <a:schemeClr val="tx2"/>
                </a:solidFill>
              </a:rPr>
              <a:t>Why speed Matters</a:t>
            </a:r>
            <a:endParaRPr lang="en-US" dirty="0">
              <a:solidFill>
                <a:schemeClr val="tx2"/>
              </a:solidFill>
            </a:endParaRPr>
          </a:p>
        </p:txBody>
      </p:sp>
      <p:sp>
        <p:nvSpPr>
          <p:cNvPr id="3" name="Content Placeholder 2"/>
          <p:cNvSpPr>
            <a:spLocks noGrp="1"/>
          </p:cNvSpPr>
          <p:nvPr>
            <p:ph sz="half" idx="2"/>
          </p:nvPr>
        </p:nvSpPr>
        <p:spPr>
          <a:xfrm>
            <a:off x="457199" y="866857"/>
            <a:ext cx="6426627" cy="3797943"/>
          </a:xfrm>
        </p:spPr>
        <p:txBody>
          <a:bodyPr/>
          <a:lstStyle/>
          <a:p>
            <a:r>
              <a:rPr lang="en-US" dirty="0" smtClean="0">
                <a:solidFill>
                  <a:srgbClr val="1F497D"/>
                </a:solidFill>
              </a:rPr>
              <a:t>Users will get frustrated and not use you</a:t>
            </a:r>
          </a:p>
          <a:p>
            <a:r>
              <a:rPr lang="en-US" dirty="0" smtClean="0">
                <a:solidFill>
                  <a:srgbClr val="1F497D"/>
                </a:solidFill>
              </a:rPr>
              <a:t>Saves Money</a:t>
            </a:r>
          </a:p>
          <a:p>
            <a:r>
              <a:rPr lang="en-US" dirty="0" smtClean="0">
                <a:solidFill>
                  <a:srgbClr val="1F497D"/>
                </a:solidFill>
              </a:rPr>
              <a:t>SEO</a:t>
            </a:r>
          </a:p>
        </p:txBody>
      </p:sp>
      <p:pic>
        <p:nvPicPr>
          <p:cNvPr id="4" name="Picture 3" descr="Region capture 4.png"/>
          <p:cNvPicPr>
            <a:picLocks noChangeAspect="1"/>
          </p:cNvPicPr>
          <p:nvPr/>
        </p:nvPicPr>
        <p:blipFill>
          <a:blip r:embed="rId4"/>
          <a:stretch>
            <a:fillRect/>
          </a:stretch>
        </p:blipFill>
        <p:spPr>
          <a:xfrm>
            <a:off x="3104273" y="1424772"/>
            <a:ext cx="6039727" cy="5433228"/>
          </a:xfrm>
          <a:prstGeom prst="rect">
            <a:avLst/>
          </a:prstGeom>
        </p:spPr>
      </p:pic>
      <p:sp>
        <p:nvSpPr>
          <p:cNvPr id="6" name="Title 1"/>
          <p:cNvSpPr txBox="1">
            <a:spLocks/>
          </p:cNvSpPr>
          <p:nvPr/>
        </p:nvSpPr>
        <p:spPr>
          <a:xfrm>
            <a:off x="311333" y="5501606"/>
            <a:ext cx="8229600" cy="813774"/>
          </a:xfrm>
          <a:prstGeom prst="rect">
            <a:avLst/>
          </a:prstGeom>
        </p:spPr>
        <p:txBody>
          <a:bodyPr vert="horz" lIns="91440" tIns="45720" rIns="91440" bIns="45720" rtlCol="0" anchor="ct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b="1" kern="1200" cap="none" spc="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a typeface="+mj-ea"/>
                <a:cs typeface="+mj-cs"/>
              </a:defRPr>
            </a:lvl1pPr>
          </a:lstStyle>
          <a:p>
            <a:r>
              <a:rPr lang="en-US" dirty="0" smtClean="0">
                <a:solidFill>
                  <a:schemeClr val="tx2"/>
                </a:solidFill>
              </a:rPr>
              <a:t>Why SEO Matters</a:t>
            </a:r>
            <a:endParaRPr lang="en-US" dirty="0">
              <a:solidFill>
                <a:schemeClr val="tx2"/>
              </a:solidFill>
            </a:endParaRPr>
          </a:p>
        </p:txBody>
      </p:sp>
      <p:sp>
        <p:nvSpPr>
          <p:cNvPr id="7" name="Content Placeholder 2"/>
          <p:cNvSpPr>
            <a:spLocks noGrp="1"/>
          </p:cNvSpPr>
          <p:nvPr>
            <p:ph sz="half" idx="2"/>
          </p:nvPr>
        </p:nvSpPr>
        <p:spPr>
          <a:xfrm>
            <a:off x="311333" y="6315380"/>
            <a:ext cx="8229601" cy="612103"/>
          </a:xfrm>
        </p:spPr>
        <p:txBody>
          <a:bodyPr>
            <a:normAutofit/>
          </a:bodyPr>
          <a:lstStyle/>
          <a:p>
            <a:r>
              <a:rPr lang="en-US" dirty="0" smtClean="0">
                <a:solidFill>
                  <a:schemeClr val="accent5">
                    <a:lumMod val="20000"/>
                    <a:lumOff val="80000"/>
                  </a:schemeClr>
                </a:solidFill>
              </a:rPr>
              <a:t>Users want to use Google, not your site search</a:t>
            </a:r>
            <a:r>
              <a:rPr lang="en-US" dirty="0" smtClean="0">
                <a:solidFill>
                  <a:schemeClr val="accent5">
                    <a:lumMod val="20000"/>
                    <a:lumOff val="80000"/>
                  </a:schemeClr>
                </a:solidFill>
              </a:rPr>
              <a:t>!</a:t>
            </a:r>
            <a:endParaRPr lang="en-US" dirty="0" smtClean="0">
              <a:solidFill>
                <a:schemeClr val="accent5">
                  <a:lumMod val="20000"/>
                  <a:lumOff val="80000"/>
                </a:schemeClr>
              </a:solidFill>
            </a:endParaRPr>
          </a:p>
        </p:txBody>
      </p:sp>
    </p:spTree>
    <p:extLst>
      <p:ext uri="{BB962C8B-B14F-4D97-AF65-F5344CB8AC3E}">
        <p14:creationId xmlns:p14="http://schemas.microsoft.com/office/powerpoint/2010/main" val="1778717159"/>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8" presetClass="entr" presetSubtype="0" accel="50000" fill="hold" grpId="0" nodeType="clickEffect">
                                  <p:stCondLst>
                                    <p:cond delay="0"/>
                                  </p:stCondLst>
                                  <p:iterate type="lt">
                                    <p:tmPct val="50000"/>
                                  </p:iterate>
                                  <p:childTnLst>
                                    <p:set>
                                      <p:cBhvr>
                                        <p:cTn id="14" dur="1" fill="hold">
                                          <p:stCondLst>
                                            <p:cond delay="0"/>
                                          </p:stCondLst>
                                        </p:cTn>
                                        <p:tgtEl>
                                          <p:spTgt spid="3">
                                            <p:txEl>
                                              <p:pRg st="0" end="0"/>
                                            </p:txEl>
                                          </p:spTgt>
                                        </p:tgtEl>
                                        <p:attrNameLst>
                                          <p:attrName>style.visibility</p:attrName>
                                        </p:attrNameLst>
                                      </p:cBhvr>
                                      <p:to>
                                        <p:strVal val="visible"/>
                                      </p:to>
                                    </p:set>
                                    <p:set>
                                      <p:cBhvr>
                                        <p:cTn id="15" dur="455" fill="hold">
                                          <p:stCondLst>
                                            <p:cond delay="0"/>
                                          </p:stCondLst>
                                        </p:cTn>
                                        <p:tgtEl>
                                          <p:spTgt spid="3">
                                            <p:txEl>
                                              <p:pRg st="0" end="0"/>
                                            </p:txEl>
                                          </p:spTgt>
                                        </p:tgtEl>
                                        <p:attrNameLst>
                                          <p:attrName>style.rotation</p:attrName>
                                        </p:attrNameLst>
                                      </p:cBhvr>
                                      <p:to>
                                        <p:strVal val="-45.0"/>
                                      </p:to>
                                    </p:set>
                                    <p:anim calcmode="lin" valueType="num">
                                      <p:cBhvr>
                                        <p:cTn id="16"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4)">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xit" presetSubtype="16" fill="hold" nodeType="clickEffect">
                                  <p:stCondLst>
                                    <p:cond delay="0"/>
                                  </p:stCondLst>
                                  <p:childTnLst>
                                    <p:animEffect transition="out" filter="diamond(in)">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54" presetClass="entr" presetSubtype="0" accel="100000" fill="hold" grpId="0" nodeType="withEffect">
                                  <p:stCondLst>
                                    <p:cond delay="0"/>
                                  </p:stCondLst>
                                  <p:iterate type="wd">
                                    <p:tmPct val="10000"/>
                                  </p:iterate>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p:cTn id="32"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33"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34"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35"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4" presetClass="entr" presetSubtype="0" accel="100000" fill="hold" grpId="0" nodeType="clickEffect">
                                  <p:stCondLst>
                                    <p:cond delay="0"/>
                                  </p:stCondLst>
                                  <p:iterate type="lt">
                                    <p:tmPct val="10000"/>
                                  </p:iterate>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42"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43"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44"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45" dur="500"/>
                                        <p:tgtEl>
                                          <p:spTgt spid="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4"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from="(-#ppt_w/2)" to="(#ppt_x)" calcmode="lin" valueType="num">
                                      <p:cBhvr>
                                        <p:cTn id="50" dur="300" fill="hold">
                                          <p:stCondLst>
                                            <p:cond delay="0"/>
                                          </p:stCondLst>
                                        </p:cTn>
                                        <p:tgtEl>
                                          <p:spTgt spid="6"/>
                                        </p:tgtEl>
                                        <p:attrNameLst>
                                          <p:attrName>ppt_x</p:attrName>
                                        </p:attrNameLst>
                                      </p:cBhvr>
                                    </p:anim>
                                    <p:anim from="0" to="-1.0" calcmode="lin" valueType="num">
                                      <p:cBhvr>
                                        <p:cTn id="51" dur="100" decel="50000" autoRev="1" fill="hold">
                                          <p:stCondLst>
                                            <p:cond delay="300"/>
                                          </p:stCondLst>
                                        </p:cTn>
                                        <p:tgtEl>
                                          <p:spTgt spid="6"/>
                                        </p:tgtEl>
                                        <p:attrNameLst>
                                          <p:attrName>xshear</p:attrName>
                                        </p:attrNameLst>
                                      </p:cBhvr>
                                    </p:anim>
                                    <p:animScale>
                                      <p:cBhvr>
                                        <p:cTn id="52" dur="100" decel="100000" autoRev="1" fill="hold">
                                          <p:stCondLst>
                                            <p:cond delay="300"/>
                                          </p:stCondLst>
                                        </p:cTn>
                                        <p:tgtEl>
                                          <p:spTgt spid="6"/>
                                        </p:tgtEl>
                                      </p:cBhvr>
                                      <p:from x="100000" y="100000"/>
                                      <p:to x="80000" y="100000"/>
                                    </p:animScale>
                                    <p:anim by="(#ppt_h/3+#ppt_w*0.1)" calcmode="lin" valueType="num">
                                      <p:cBhvr additive="sum">
                                        <p:cTn id="53" dur="100" decel="100000" autoRev="1" fill="hold">
                                          <p:stCondLst>
                                            <p:cond delay="300"/>
                                          </p:stCondLst>
                                        </p:cTn>
                                        <p:tgtEl>
                                          <p:spTgt spid="6"/>
                                        </p:tgtEl>
                                        <p:attrNameLst>
                                          <p:attrName>ppt_x</p:attrName>
                                        </p:attrNameLst>
                                      </p:cBhvr>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 calcmode="lin" valueType="num">
                                      <p:cBhvr additive="base">
                                        <p:cTn id="5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30530-F-7169B-001.jpg"/>
          <p:cNvPicPr>
            <a:picLocks noChangeAspect="1"/>
          </p:cNvPicPr>
          <p:nvPr/>
        </p:nvPicPr>
        <p:blipFill>
          <a:blip r:embed="rId3"/>
          <a:srcRect r="6196"/>
          <a:stretch>
            <a:fillRect/>
          </a:stretch>
        </p:blipFill>
        <p:spPr>
          <a:xfrm>
            <a:off x="0" y="-51088"/>
            <a:ext cx="9144000" cy="6858000"/>
          </a:xfrm>
          <a:prstGeom prst="rect">
            <a:avLst/>
          </a:prstGeom>
        </p:spPr>
      </p:pic>
      <p:sp>
        <p:nvSpPr>
          <p:cNvPr id="2" name="Title 1"/>
          <p:cNvSpPr>
            <a:spLocks noGrp="1"/>
          </p:cNvSpPr>
          <p:nvPr>
            <p:ph type="title"/>
          </p:nvPr>
        </p:nvSpPr>
        <p:spPr>
          <a:xfrm>
            <a:off x="457200" y="529204"/>
            <a:ext cx="8229600" cy="1773716"/>
          </a:xfrm>
        </p:spPr>
        <p:txBody>
          <a:bodyPr>
            <a:normAutofit/>
          </a:bodyPr>
          <a:lstStyle/>
          <a:p>
            <a:r>
              <a:rPr lang="en-US" dirty="0" smtClean="0"/>
              <a:t>Drupal SEO/Speed </a:t>
            </a:r>
            <a:br>
              <a:rPr lang="en-US" dirty="0" smtClean="0"/>
            </a:br>
            <a:r>
              <a:rPr lang="en-US" dirty="0" smtClean="0"/>
              <a:t>Module Review</a:t>
            </a:r>
            <a:endParaRPr lang="en-US" dirty="0"/>
          </a:p>
        </p:txBody>
      </p:sp>
      <p:sp>
        <p:nvSpPr>
          <p:cNvPr id="4" name="Content Placeholder 3"/>
          <p:cNvSpPr>
            <a:spLocks noGrp="1"/>
          </p:cNvSpPr>
          <p:nvPr>
            <p:ph sz="half" idx="1"/>
          </p:nvPr>
        </p:nvSpPr>
        <p:spPr>
          <a:xfrm>
            <a:off x="197420" y="2318027"/>
            <a:ext cx="4038600" cy="3808136"/>
          </a:xfrm>
        </p:spPr>
        <p:txBody>
          <a:bodyPr>
            <a:normAutofit fontScale="92500" lnSpcReduction="10000"/>
          </a:bodyPr>
          <a:lstStyle/>
          <a:p>
            <a:pPr marL="0" indent="0" algn="ctr">
              <a:buNone/>
            </a:pPr>
            <a:r>
              <a:rPr lang="en-US" b="1" dirty="0" smtClean="0"/>
              <a:t>Speed</a:t>
            </a:r>
            <a:endParaRPr lang="en-US" dirty="0"/>
          </a:p>
          <a:p>
            <a:r>
              <a:rPr lang="en-US" dirty="0" smtClean="0"/>
              <a:t>Caching</a:t>
            </a:r>
          </a:p>
          <a:p>
            <a:pPr lvl="1"/>
            <a:r>
              <a:rPr lang="en-US" dirty="0" smtClean="0"/>
              <a:t>Boost</a:t>
            </a:r>
          </a:p>
          <a:p>
            <a:pPr lvl="1"/>
            <a:r>
              <a:rPr lang="en-US" dirty="0" smtClean="0"/>
              <a:t>Varnish</a:t>
            </a:r>
          </a:p>
          <a:p>
            <a:pPr lvl="1"/>
            <a:r>
              <a:rPr lang="en-US" dirty="0" err="1" smtClean="0"/>
              <a:t>Memcache</a:t>
            </a:r>
            <a:r>
              <a:rPr lang="en-US" dirty="0" smtClean="0"/>
              <a:t> API</a:t>
            </a:r>
          </a:p>
          <a:p>
            <a:pPr lvl="1"/>
            <a:r>
              <a:rPr lang="en-US" dirty="0" smtClean="0"/>
              <a:t>APC or </a:t>
            </a:r>
            <a:r>
              <a:rPr lang="en-US" dirty="0" err="1" smtClean="0"/>
              <a:t>xCache</a:t>
            </a:r>
            <a:endParaRPr lang="en-US" dirty="0" smtClean="0"/>
          </a:p>
          <a:p>
            <a:r>
              <a:rPr lang="en-US" dirty="0" err="1" smtClean="0"/>
              <a:t>Minification</a:t>
            </a:r>
            <a:endParaRPr lang="en-US" dirty="0" smtClean="0"/>
          </a:p>
          <a:p>
            <a:pPr lvl="1"/>
            <a:r>
              <a:rPr lang="en-US" dirty="0" smtClean="0"/>
              <a:t>CSS </a:t>
            </a:r>
            <a:r>
              <a:rPr lang="en-US" dirty="0" err="1" smtClean="0"/>
              <a:t>Gzip</a:t>
            </a:r>
            <a:endParaRPr lang="en-US" dirty="0" smtClean="0"/>
          </a:p>
          <a:p>
            <a:pPr lvl="1"/>
            <a:r>
              <a:rPr lang="en-US" dirty="0" err="1" smtClean="0"/>
              <a:t>Javascript</a:t>
            </a:r>
            <a:r>
              <a:rPr lang="en-US" dirty="0" smtClean="0"/>
              <a:t> </a:t>
            </a:r>
            <a:r>
              <a:rPr lang="en-US" dirty="0" smtClean="0"/>
              <a:t>Aggregator</a:t>
            </a:r>
            <a:endParaRPr lang="en-US" dirty="0" smtClean="0"/>
          </a:p>
        </p:txBody>
      </p:sp>
      <p:sp>
        <p:nvSpPr>
          <p:cNvPr id="5" name="Content Placeholder 4"/>
          <p:cNvSpPr>
            <a:spLocks noGrp="1"/>
          </p:cNvSpPr>
          <p:nvPr>
            <p:ph sz="half" idx="2"/>
          </p:nvPr>
        </p:nvSpPr>
        <p:spPr>
          <a:xfrm>
            <a:off x="4147884" y="2318027"/>
            <a:ext cx="4038600" cy="4096792"/>
          </a:xfrm>
        </p:spPr>
        <p:txBody>
          <a:bodyPr>
            <a:normAutofit fontScale="92500" lnSpcReduction="10000"/>
          </a:bodyPr>
          <a:lstStyle/>
          <a:p>
            <a:pPr marL="0" indent="0" algn="ctr">
              <a:buNone/>
            </a:pPr>
            <a:r>
              <a:rPr lang="en-US" b="1" dirty="0" smtClean="0"/>
              <a:t>SEO</a:t>
            </a:r>
            <a:endParaRPr lang="en-US" dirty="0"/>
          </a:p>
          <a:p>
            <a:r>
              <a:rPr lang="en-US" dirty="0" smtClean="0"/>
              <a:t>SEO Tools</a:t>
            </a:r>
          </a:p>
          <a:p>
            <a:pPr lvl="1"/>
            <a:r>
              <a:rPr lang="en-US" dirty="0" err="1" smtClean="0"/>
              <a:t>Pathauto</a:t>
            </a:r>
            <a:endParaRPr lang="en-US" dirty="0" smtClean="0"/>
          </a:p>
          <a:p>
            <a:pPr lvl="1"/>
            <a:r>
              <a:rPr lang="en-US" dirty="0" smtClean="0"/>
              <a:t>Path Redirect</a:t>
            </a:r>
          </a:p>
          <a:p>
            <a:pPr lvl="1"/>
            <a:r>
              <a:rPr lang="en-US" dirty="0" smtClean="0"/>
              <a:t>Global Redirect</a:t>
            </a:r>
          </a:p>
          <a:p>
            <a:pPr lvl="1"/>
            <a:r>
              <a:rPr lang="en-US" dirty="0" err="1" smtClean="0"/>
              <a:t>Nodewords</a:t>
            </a:r>
            <a:r>
              <a:rPr lang="en-US" dirty="0" smtClean="0"/>
              <a:t> (D6)</a:t>
            </a:r>
          </a:p>
          <a:p>
            <a:pPr lvl="1"/>
            <a:r>
              <a:rPr lang="en-US" dirty="0" err="1" smtClean="0"/>
              <a:t>Metatag</a:t>
            </a:r>
            <a:r>
              <a:rPr lang="en-US" dirty="0" smtClean="0"/>
              <a:t> (D7)</a:t>
            </a:r>
            <a:endParaRPr lang="en-US" dirty="0" smtClean="0"/>
          </a:p>
          <a:p>
            <a:pPr lvl="1"/>
            <a:r>
              <a:rPr lang="en-US" dirty="0" smtClean="0"/>
              <a:t>Page </a:t>
            </a:r>
            <a:r>
              <a:rPr lang="en-US" dirty="0" smtClean="0"/>
              <a:t>Title</a:t>
            </a:r>
          </a:p>
          <a:p>
            <a:pPr lvl="1"/>
            <a:r>
              <a:rPr lang="en-US" dirty="0" smtClean="0"/>
              <a:t>XML Sitemap</a:t>
            </a:r>
            <a:endParaRPr lang="en-US" dirty="0"/>
          </a:p>
        </p:txBody>
      </p:sp>
    </p:spTree>
    <p:extLst>
      <p:ext uri="{BB962C8B-B14F-4D97-AF65-F5344CB8AC3E}">
        <p14:creationId xmlns:p14="http://schemas.microsoft.com/office/powerpoint/2010/main" val="331615321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P spid="5" grpId="0" uiExpan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433661"/>
          </a:xfrm>
          <a:prstGeom prst="rect">
            <a:avLst/>
          </a:prstGeom>
          <a:solidFill>
            <a:srgbClr val="A9C9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030714-F-3873G-010.jpg"/>
          <p:cNvPicPr>
            <a:picLocks noChangeAspect="1"/>
          </p:cNvPicPr>
          <p:nvPr/>
        </p:nvPicPr>
        <p:blipFill>
          <a:blip r:embed="rId3"/>
          <a:srcRect l="11800" r="29059"/>
          <a:stretch>
            <a:fillRect/>
          </a:stretch>
        </p:blipFill>
        <p:spPr>
          <a:xfrm>
            <a:off x="0" y="866857"/>
            <a:ext cx="9144000" cy="6858000"/>
          </a:xfrm>
          <a:prstGeom prst="rect">
            <a:avLst/>
          </a:prstGeom>
        </p:spPr>
      </p:pic>
      <p:sp>
        <p:nvSpPr>
          <p:cNvPr id="2" name="Title 1"/>
          <p:cNvSpPr>
            <a:spLocks noGrp="1"/>
          </p:cNvSpPr>
          <p:nvPr>
            <p:ph type="title"/>
          </p:nvPr>
        </p:nvSpPr>
        <p:spPr>
          <a:xfrm>
            <a:off x="457200" y="53083"/>
            <a:ext cx="8229600" cy="813774"/>
          </a:xfrm>
        </p:spPr>
        <p:txBody>
          <a:bodyPr/>
          <a:lstStyle/>
          <a:p>
            <a:r>
              <a:rPr lang="en-US" dirty="0" smtClean="0">
                <a:solidFill>
                  <a:schemeClr val="tx2"/>
                </a:solidFill>
              </a:rPr>
              <a:t>Why Social Media Matters</a:t>
            </a:r>
            <a:endParaRPr lang="en-US" dirty="0">
              <a:solidFill>
                <a:schemeClr val="tx2"/>
              </a:solidFill>
            </a:endParaRPr>
          </a:p>
        </p:txBody>
      </p:sp>
      <p:sp>
        <p:nvSpPr>
          <p:cNvPr id="3" name="Content Placeholder 2"/>
          <p:cNvSpPr>
            <a:spLocks noGrp="1"/>
          </p:cNvSpPr>
          <p:nvPr>
            <p:ph sz="half" idx="2"/>
          </p:nvPr>
        </p:nvSpPr>
        <p:spPr>
          <a:xfrm>
            <a:off x="457199" y="866857"/>
            <a:ext cx="8229601" cy="3797943"/>
          </a:xfrm>
        </p:spPr>
        <p:txBody>
          <a:bodyPr>
            <a:normAutofit/>
          </a:bodyPr>
          <a:lstStyle/>
          <a:p>
            <a:r>
              <a:rPr lang="en-US" dirty="0" smtClean="0">
                <a:solidFill>
                  <a:srgbClr val="1F497D"/>
                </a:solidFill>
              </a:rPr>
              <a:t>Keeps users coming back</a:t>
            </a:r>
          </a:p>
          <a:p>
            <a:r>
              <a:rPr lang="en-US" dirty="0" smtClean="0">
                <a:solidFill>
                  <a:srgbClr val="1F497D"/>
                </a:solidFill>
              </a:rPr>
              <a:t>Generates Traffic as users share your content</a:t>
            </a:r>
          </a:p>
          <a:p>
            <a:r>
              <a:rPr lang="en-US" dirty="0" smtClean="0">
                <a:solidFill>
                  <a:srgbClr val="1F497D"/>
                </a:solidFill>
              </a:rPr>
              <a:t>Increases SEO as Search Engines become more social</a:t>
            </a:r>
          </a:p>
          <a:p>
            <a:r>
              <a:rPr lang="en-US" dirty="0" smtClean="0">
                <a:solidFill>
                  <a:srgbClr val="1F497D"/>
                </a:solidFill>
              </a:rPr>
              <a:t>Social Networks may move into </a:t>
            </a:r>
            <a:r>
              <a:rPr lang="en-US" dirty="0" smtClean="0">
                <a:solidFill>
                  <a:srgbClr val="1F497D"/>
                </a:solidFill>
              </a:rPr>
              <a:t>Search</a:t>
            </a:r>
          </a:p>
          <a:p>
            <a:r>
              <a:rPr lang="en-US" dirty="0" smtClean="0">
                <a:solidFill>
                  <a:srgbClr val="1F497D"/>
                </a:solidFill>
              </a:rPr>
              <a:t>People are Social</a:t>
            </a:r>
            <a:endParaRPr lang="en-US" dirty="0" smtClean="0">
              <a:solidFill>
                <a:srgbClr val="1F497D"/>
              </a:solidFill>
            </a:endParaRPr>
          </a:p>
        </p:txBody>
      </p:sp>
    </p:spTree>
    <p:extLst>
      <p:ext uri="{BB962C8B-B14F-4D97-AF65-F5344CB8AC3E}">
        <p14:creationId xmlns:p14="http://schemas.microsoft.com/office/powerpoint/2010/main" val="163328493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300" fill="hold">
                                          <p:stCondLst>
                                            <p:cond delay="0"/>
                                          </p:stCondLst>
                                        </p:cTn>
                                        <p:tgtEl>
                                          <p:spTgt spid="2"/>
                                        </p:tgtEl>
                                        <p:attrNameLst>
                                          <p:attrName>ppt_x</p:attrName>
                                        </p:attrNameLst>
                                      </p:cBhvr>
                                    </p:anim>
                                    <p:anim from="0" to="-1.0" calcmode="lin" valueType="num">
                                      <p:cBhvr>
                                        <p:cTn id="8" dur="100" decel="50000" autoRev="1" fill="hold">
                                          <p:stCondLst>
                                            <p:cond delay="300"/>
                                          </p:stCondLst>
                                        </p:cTn>
                                        <p:tgtEl>
                                          <p:spTgt spid="2"/>
                                        </p:tgtEl>
                                        <p:attrNameLst>
                                          <p:attrName>xshear</p:attrName>
                                        </p:attrNameLst>
                                      </p:cBhvr>
                                    </p:anim>
                                    <p:animScale>
                                      <p:cBhvr>
                                        <p:cTn id="9" dur="100" decel="100000" autoRev="1" fill="hold">
                                          <p:stCondLst>
                                            <p:cond delay="300"/>
                                          </p:stCondLst>
                                        </p:cTn>
                                        <p:tgtEl>
                                          <p:spTgt spid="2"/>
                                        </p:tgtEl>
                                      </p:cBhvr>
                                      <p:from x="100000" y="100000"/>
                                      <p:to x="80000" y="100000"/>
                                    </p:animScale>
                                    <p:anim by="(#ppt_h/3+#ppt_w*0.1)" calcmode="lin" valueType="num">
                                      <p:cBhvr additive="sum">
                                        <p:cTn id="10" dur="100" decel="100000" autoRev="1" fill="hold">
                                          <p:stCondLst>
                                            <p:cond delay="3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_angels_4_plane_flyby_turn.jpg"/>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9" name="Title 8"/>
          <p:cNvSpPr>
            <a:spLocks noGrp="1"/>
          </p:cNvSpPr>
          <p:nvPr>
            <p:ph type="title"/>
          </p:nvPr>
        </p:nvSpPr>
        <p:spPr>
          <a:xfrm>
            <a:off x="457200" y="118533"/>
            <a:ext cx="8229600" cy="1143000"/>
          </a:xfrm>
        </p:spPr>
        <p:txBody>
          <a:bodyPr/>
          <a:lstStyle/>
          <a:p>
            <a:r>
              <a:rPr lang="en-US" dirty="0" smtClean="0">
                <a:ln w="11430">
                  <a:solidFill>
                    <a:srgbClr val="008000"/>
                  </a:solidFill>
                </a:ln>
                <a:solidFill>
                  <a:srgbClr val="000090"/>
                </a:solidFill>
              </a:rPr>
              <a:t>Social Drupal</a:t>
            </a:r>
            <a:endParaRPr lang="en-US" dirty="0">
              <a:ln w="11430">
                <a:solidFill>
                  <a:srgbClr val="008000"/>
                </a:solidFill>
              </a:ln>
              <a:solidFill>
                <a:srgbClr val="000090"/>
              </a:solidFill>
            </a:endParaRPr>
          </a:p>
        </p:txBody>
      </p:sp>
      <p:sp>
        <p:nvSpPr>
          <p:cNvPr id="11" name="Text Placeholder 10"/>
          <p:cNvSpPr>
            <a:spLocks noGrp="1"/>
          </p:cNvSpPr>
          <p:nvPr>
            <p:ph type="body" idx="1"/>
          </p:nvPr>
        </p:nvSpPr>
        <p:spPr>
          <a:xfrm>
            <a:off x="187799" y="2612952"/>
            <a:ext cx="4040188" cy="639762"/>
          </a:xfrm>
        </p:spPr>
        <p:txBody>
          <a:bodyPr/>
          <a:lstStyle/>
          <a:p>
            <a:r>
              <a:rPr lang="en-US" dirty="0" smtClean="0">
                <a:solidFill>
                  <a:srgbClr val="000090"/>
                </a:solidFill>
              </a:rPr>
              <a:t>Auto Sharing</a:t>
            </a:r>
            <a:endParaRPr lang="en-US" dirty="0">
              <a:solidFill>
                <a:srgbClr val="000090"/>
              </a:solidFill>
            </a:endParaRPr>
          </a:p>
        </p:txBody>
      </p:sp>
      <p:sp>
        <p:nvSpPr>
          <p:cNvPr id="12" name="Content Placeholder 11"/>
          <p:cNvSpPr>
            <a:spLocks noGrp="1"/>
          </p:cNvSpPr>
          <p:nvPr>
            <p:ph sz="half" idx="2"/>
          </p:nvPr>
        </p:nvSpPr>
        <p:spPr>
          <a:xfrm>
            <a:off x="115457" y="3261820"/>
            <a:ext cx="4040188" cy="3518631"/>
          </a:xfrm>
        </p:spPr>
        <p:txBody>
          <a:bodyPr/>
          <a:lstStyle/>
          <a:p>
            <a:r>
              <a:rPr lang="en-US" dirty="0" smtClean="0">
                <a:solidFill>
                  <a:srgbClr val="000090"/>
                </a:solidFill>
              </a:rPr>
              <a:t>Drupal for Facebook</a:t>
            </a:r>
          </a:p>
          <a:p>
            <a:r>
              <a:rPr lang="en-US" dirty="0" smtClean="0">
                <a:solidFill>
                  <a:srgbClr val="000090"/>
                </a:solidFill>
              </a:rPr>
              <a:t>Facebook Publish</a:t>
            </a:r>
          </a:p>
          <a:p>
            <a:r>
              <a:rPr lang="en-US" dirty="0" smtClean="0">
                <a:solidFill>
                  <a:srgbClr val="000090"/>
                </a:solidFill>
              </a:rPr>
              <a:t>Twitter</a:t>
            </a:r>
          </a:p>
          <a:p>
            <a:endParaRPr lang="en-US" dirty="0">
              <a:solidFill>
                <a:srgbClr val="000090"/>
              </a:solidFill>
            </a:endParaRPr>
          </a:p>
          <a:p>
            <a:r>
              <a:rPr lang="en-US" dirty="0" smtClean="0">
                <a:solidFill>
                  <a:srgbClr val="000090"/>
                </a:solidFill>
              </a:rPr>
              <a:t>No Google+ available because no API</a:t>
            </a:r>
          </a:p>
          <a:p>
            <a:endParaRPr lang="en-US" dirty="0">
              <a:solidFill>
                <a:srgbClr val="000090"/>
              </a:solidFill>
            </a:endParaRPr>
          </a:p>
          <a:p>
            <a:r>
              <a:rPr lang="en-US" b="1" dirty="0" smtClean="0">
                <a:solidFill>
                  <a:srgbClr val="000090"/>
                </a:solidFill>
              </a:rPr>
              <a:t>BONUS:</a:t>
            </a:r>
            <a:r>
              <a:rPr lang="en-US" dirty="0" smtClean="0">
                <a:solidFill>
                  <a:srgbClr val="000090"/>
                </a:solidFill>
              </a:rPr>
              <a:t> </a:t>
            </a:r>
            <a:r>
              <a:rPr lang="en-US" dirty="0" err="1" smtClean="0">
                <a:solidFill>
                  <a:srgbClr val="000090"/>
                </a:solidFill>
              </a:rPr>
              <a:t>ShURLy</a:t>
            </a:r>
            <a:endParaRPr lang="en-US" dirty="0" smtClean="0">
              <a:solidFill>
                <a:srgbClr val="000090"/>
              </a:solidFill>
            </a:endParaRPr>
          </a:p>
        </p:txBody>
      </p:sp>
      <p:sp>
        <p:nvSpPr>
          <p:cNvPr id="13" name="Text Placeholder 12"/>
          <p:cNvSpPr>
            <a:spLocks noGrp="1"/>
          </p:cNvSpPr>
          <p:nvPr>
            <p:ph type="body" sz="quarter" idx="3"/>
          </p:nvPr>
        </p:nvSpPr>
        <p:spPr>
          <a:xfrm>
            <a:off x="4645025" y="2622058"/>
            <a:ext cx="4041775" cy="639762"/>
          </a:xfrm>
        </p:spPr>
        <p:txBody>
          <a:bodyPr/>
          <a:lstStyle/>
          <a:p>
            <a:r>
              <a:rPr lang="en-US" dirty="0" smtClean="0">
                <a:solidFill>
                  <a:srgbClr val="000090"/>
                </a:solidFill>
              </a:rPr>
              <a:t>User Sharing (Links)</a:t>
            </a:r>
            <a:endParaRPr lang="en-US" dirty="0">
              <a:solidFill>
                <a:srgbClr val="000090"/>
              </a:solidFill>
            </a:endParaRPr>
          </a:p>
        </p:txBody>
      </p:sp>
      <p:sp>
        <p:nvSpPr>
          <p:cNvPr id="14" name="Content Placeholder 13"/>
          <p:cNvSpPr>
            <a:spLocks noGrp="1"/>
          </p:cNvSpPr>
          <p:nvPr>
            <p:ph sz="quarter" idx="4"/>
          </p:nvPr>
        </p:nvSpPr>
        <p:spPr>
          <a:xfrm>
            <a:off x="4645025" y="3261820"/>
            <a:ext cx="4041775" cy="3364681"/>
          </a:xfrm>
        </p:spPr>
        <p:txBody>
          <a:bodyPr/>
          <a:lstStyle/>
          <a:p>
            <a:r>
              <a:rPr lang="en-US" dirty="0" smtClean="0">
                <a:solidFill>
                  <a:srgbClr val="000090"/>
                </a:solidFill>
              </a:rPr>
              <a:t>Social Media</a:t>
            </a:r>
          </a:p>
          <a:p>
            <a:r>
              <a:rPr lang="en-US" dirty="0" smtClean="0">
                <a:solidFill>
                  <a:srgbClr val="000090"/>
                </a:solidFill>
              </a:rPr>
              <a:t>AddThis</a:t>
            </a:r>
          </a:p>
          <a:p>
            <a:r>
              <a:rPr lang="en-US" dirty="0" err="1" smtClean="0">
                <a:solidFill>
                  <a:srgbClr val="000090"/>
                </a:solidFill>
              </a:rPr>
              <a:t>ShareThis</a:t>
            </a:r>
            <a:endParaRPr lang="en-US" dirty="0" smtClean="0">
              <a:solidFill>
                <a:srgbClr val="000090"/>
              </a:solidFill>
            </a:endParaRPr>
          </a:p>
          <a:p>
            <a:r>
              <a:rPr lang="en-US" dirty="0" err="1" smtClean="0">
                <a:solidFill>
                  <a:srgbClr val="000090"/>
                </a:solidFill>
              </a:rPr>
              <a:t>Lockerz</a:t>
            </a:r>
            <a:r>
              <a:rPr lang="en-US" dirty="0" smtClean="0">
                <a:solidFill>
                  <a:srgbClr val="000090"/>
                </a:solidFill>
              </a:rPr>
              <a:t> </a:t>
            </a:r>
            <a:r>
              <a:rPr lang="en-US" dirty="0" err="1" smtClean="0">
                <a:solidFill>
                  <a:srgbClr val="000090"/>
                </a:solidFill>
              </a:rPr>
              <a:t>AddToAny</a:t>
            </a:r>
            <a:endParaRPr lang="en-US" dirty="0" smtClean="0">
              <a:solidFill>
                <a:srgbClr val="000090"/>
              </a:solidFill>
            </a:endParaRPr>
          </a:p>
          <a:p>
            <a:endParaRPr lang="en-US" dirty="0">
              <a:solidFill>
                <a:srgbClr val="000090"/>
              </a:solidFill>
            </a:endParaRPr>
          </a:p>
          <a:p>
            <a:r>
              <a:rPr lang="en-US" dirty="0" err="1" smtClean="0">
                <a:solidFill>
                  <a:srgbClr val="000090"/>
                </a:solidFill>
              </a:rPr>
              <a:t>Disqus</a:t>
            </a:r>
            <a:r>
              <a:rPr lang="en-US" dirty="0" smtClean="0">
                <a:solidFill>
                  <a:srgbClr val="000090"/>
                </a:solidFill>
              </a:rPr>
              <a:t> for Comments</a:t>
            </a:r>
          </a:p>
          <a:p>
            <a:endParaRPr lang="en-US" dirty="0">
              <a:solidFill>
                <a:srgbClr val="000090"/>
              </a:solidFill>
            </a:endParaRPr>
          </a:p>
        </p:txBody>
      </p:sp>
    </p:spTree>
    <p:extLst>
      <p:ext uri="{BB962C8B-B14F-4D97-AF65-F5344CB8AC3E}">
        <p14:creationId xmlns:p14="http://schemas.microsoft.com/office/powerpoint/2010/main" val="43767288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ssolv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linds(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linds(horizont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linds(horizontal)">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blinds(horizontal)">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blinds(horizontal)">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blinds(horizontal)">
                                      <p:cBhvr>
                                        <p:cTn id="42" dur="500"/>
                                        <p:tgtEl>
                                          <p:spTgt spid="14">
                                            <p:txEl>
                                              <p:pRg st="1" end="1"/>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
                                            <p:txEl>
                                              <p:pRg st="2" end="2"/>
                                            </p:txEl>
                                          </p:spTgt>
                                        </p:tgtEl>
                                        <p:attrNameLst>
                                          <p:attrName>style.visibility</p:attrName>
                                        </p:attrNameLst>
                                      </p:cBhvr>
                                      <p:to>
                                        <p:strVal val="visible"/>
                                      </p:to>
                                    </p:set>
                                    <p:animEffect transition="in" filter="blinds(horizontal)">
                                      <p:cBhvr>
                                        <p:cTn id="45" dur="500"/>
                                        <p:tgtEl>
                                          <p:spTgt spid="14">
                                            <p:txEl>
                                              <p:pRg st="2" end="2"/>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4">
                                            <p:txEl>
                                              <p:pRg st="3" end="3"/>
                                            </p:txEl>
                                          </p:spTgt>
                                        </p:tgtEl>
                                        <p:attrNameLst>
                                          <p:attrName>style.visibility</p:attrName>
                                        </p:attrNameLst>
                                      </p:cBhvr>
                                      <p:to>
                                        <p:strVal val="visible"/>
                                      </p:to>
                                    </p:set>
                                    <p:animEffect transition="in" filter="blinds(horizontal)">
                                      <p:cBhvr>
                                        <p:cTn id="48" dur="500"/>
                                        <p:tgtEl>
                                          <p:spTgt spid="14">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4">
                                            <p:txEl>
                                              <p:pRg st="5" end="5"/>
                                            </p:txEl>
                                          </p:spTgt>
                                        </p:tgtEl>
                                        <p:attrNameLst>
                                          <p:attrName>style.visibility</p:attrName>
                                        </p:attrNameLst>
                                      </p:cBhvr>
                                      <p:to>
                                        <p:strVal val="visible"/>
                                      </p:to>
                                    </p:set>
                                    <p:animEffect transition="in" filter="blinds(horizontal)">
                                      <p:cBhvr>
                                        <p:cTn id="53" dur="500"/>
                                        <p:tgtEl>
                                          <p:spTgt spid="14">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2">
                                            <p:txEl>
                                              <p:pRg st="6" end="6"/>
                                            </p:txEl>
                                          </p:spTgt>
                                        </p:tgtEl>
                                        <p:attrNameLst>
                                          <p:attrName>style.visibility</p:attrName>
                                        </p:attrNameLst>
                                      </p:cBhvr>
                                      <p:to>
                                        <p:strVal val="visible"/>
                                      </p:to>
                                    </p:set>
                                    <p:animEffect transition="in" filter="blinds(horizontal)">
                                      <p:cBhvr>
                                        <p:cTn id="58"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3" grpId="0" build="p"/>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Wordpress</a:t>
            </a:r>
            <a:r>
              <a:rPr lang="en-US" dirty="0" smtClean="0"/>
              <a:t> Caching for SPEED</a:t>
            </a:r>
            <a:endParaRPr lang="en-US" dirty="0"/>
          </a:p>
        </p:txBody>
      </p:sp>
      <p:sp>
        <p:nvSpPr>
          <p:cNvPr id="7" name="Content Placeholder 6"/>
          <p:cNvSpPr>
            <a:spLocks noGrp="1"/>
          </p:cNvSpPr>
          <p:nvPr>
            <p:ph idx="1"/>
          </p:nvPr>
        </p:nvSpPr>
        <p:spPr/>
        <p:txBody>
          <a:bodyPr/>
          <a:lstStyle/>
          <a:p>
            <a:r>
              <a:rPr lang="en-US" dirty="0" smtClean="0"/>
              <a:t>WP Super Cache</a:t>
            </a:r>
          </a:p>
          <a:p>
            <a:r>
              <a:rPr lang="en-US" dirty="0" smtClean="0"/>
              <a:t>W3 Total Cache</a:t>
            </a:r>
          </a:p>
          <a:p>
            <a:r>
              <a:rPr lang="en-US" dirty="0" err="1" smtClean="0"/>
              <a:t>Batcache</a:t>
            </a:r>
            <a:endParaRPr lang="en-US" dirty="0" smtClean="0"/>
          </a:p>
          <a:p>
            <a:r>
              <a:rPr lang="en-US" dirty="0" smtClean="0"/>
              <a:t>WP-Cache</a:t>
            </a:r>
          </a:p>
          <a:p>
            <a:r>
              <a:rPr lang="en-US" dirty="0" smtClean="0"/>
              <a:t>WP Simple Cache</a:t>
            </a:r>
          </a:p>
          <a:p>
            <a:r>
              <a:rPr lang="en-US" dirty="0" smtClean="0"/>
              <a:t>DB Cache Reloaded Fix</a:t>
            </a:r>
          </a:p>
          <a:p>
            <a:endParaRPr lang="en-US" dirty="0"/>
          </a:p>
        </p:txBody>
      </p:sp>
    </p:spTree>
    <p:extLst>
      <p:ext uri="{BB962C8B-B14F-4D97-AF65-F5344CB8AC3E}">
        <p14:creationId xmlns:p14="http://schemas.microsoft.com/office/powerpoint/2010/main" val="122644473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heckerboard(across)">
                                      <p:cBhvr>
                                        <p:cTn id="10" dur="500"/>
                                        <p:tgtEl>
                                          <p:spTgt spid="7">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checkerboard(across)">
                                      <p:cBhvr>
                                        <p:cTn id="13" dur="500"/>
                                        <p:tgtEl>
                                          <p:spTgt spid="7">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checkerboard(across)">
                                      <p:cBhvr>
                                        <p:cTn id="16" dur="500"/>
                                        <p:tgtEl>
                                          <p:spTgt spid="7">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checkerboard(across)">
                                      <p:cBhvr>
                                        <p:cTn id="19" dur="500"/>
                                        <p:tgtEl>
                                          <p:spTgt spid="7">
                                            <p:txEl>
                                              <p:pRg st="4" end="4"/>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checkerboard(across)">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1" nodeType="clickEffect">
                                  <p:stCondLst>
                                    <p:cond delay="0"/>
                                  </p:stCondLst>
                                  <p:childTnLst>
                                    <p:animScale>
                                      <p:cBhvr>
                                        <p:cTn id="26" dur="2000" fill="hold"/>
                                        <p:tgtEl>
                                          <p:spTgt spid="7">
                                            <p:txEl>
                                              <p:pRg st="1" end="1"/>
                                            </p:txEl>
                                          </p:spTgt>
                                        </p:tgtEl>
                                      </p:cBhvr>
                                      <p:by x="150000" y="150000"/>
                                    </p:animScale>
                                  </p:childTnLst>
                                </p:cTn>
                              </p:par>
                              <p:par>
                                <p:cTn id="27" presetID="0" presetClass="path" presetSubtype="0" accel="50000" decel="50000" fill="hold" grpId="3" nodeType="withEffect">
                                  <p:stCondLst>
                                    <p:cond delay="0"/>
                                  </p:stCondLst>
                                  <p:childTnLst>
                                    <p:animMotion origin="layout" path="M 1.66377E-6 -4.78945E-6 L 0.26103 0.00209 " pathEditMode="relative" rAng="0" ptsTypes="AA">
                                      <p:cBhvr>
                                        <p:cTn id="28" dur="2000" fill="hold"/>
                                        <p:tgtEl>
                                          <p:spTgt spid="7">
                                            <p:txEl>
                                              <p:pRg st="1" end="1"/>
                                            </p:txEl>
                                          </p:spTgt>
                                        </p:tgtEl>
                                        <p:attrNameLst>
                                          <p:attrName>ppt_x</p:attrName>
                                          <p:attrName>ppt_y</p:attrName>
                                        </p:attrNameLst>
                                      </p:cBhvr>
                                      <p:rCtr x="1304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7" grpId="1" uiExpand="1" build="p"/>
      <p:bldP spid="7" grpId="3"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Wordpress</a:t>
            </a:r>
            <a:r>
              <a:rPr lang="en-US" dirty="0" smtClean="0"/>
              <a:t> SEO</a:t>
            </a:r>
            <a:endParaRPr lang="en-US" dirty="0"/>
          </a:p>
        </p:txBody>
      </p:sp>
      <p:sp>
        <p:nvSpPr>
          <p:cNvPr id="3" name="Content Placeholder 2"/>
          <p:cNvSpPr>
            <a:spLocks noGrp="1"/>
          </p:cNvSpPr>
          <p:nvPr>
            <p:ph idx="1"/>
          </p:nvPr>
        </p:nvSpPr>
        <p:spPr/>
        <p:txBody>
          <a:bodyPr/>
          <a:lstStyle/>
          <a:p>
            <a:r>
              <a:rPr lang="en-US" dirty="0" smtClean="0"/>
              <a:t>All in One SEO Pack</a:t>
            </a:r>
          </a:p>
          <a:p>
            <a:r>
              <a:rPr lang="en-US" dirty="0" err="1" smtClean="0"/>
              <a:t>Wordpress</a:t>
            </a:r>
            <a:r>
              <a:rPr lang="en-US" dirty="0" smtClean="0"/>
              <a:t> SEO</a:t>
            </a:r>
            <a:endParaRPr lang="en-US" dirty="0"/>
          </a:p>
        </p:txBody>
      </p:sp>
    </p:spTree>
    <p:extLst>
      <p:ext uri="{BB962C8B-B14F-4D97-AF65-F5344CB8AC3E}">
        <p14:creationId xmlns:p14="http://schemas.microsoft.com/office/powerpoint/2010/main" val="366918009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1" nodeType="clickEffect">
                                  <p:stCondLst>
                                    <p:cond delay="0"/>
                                  </p:stCondLst>
                                  <p:childTnLst>
                                    <p:animScale>
                                      <p:cBhvr>
                                        <p:cTn id="14" dur="2000" fill="hold"/>
                                        <p:tgtEl>
                                          <p:spTgt spid="3">
                                            <p:txEl>
                                              <p:pRg st="1" end="1"/>
                                            </p:txEl>
                                          </p:spTgt>
                                        </p:tgtEl>
                                      </p:cBhvr>
                                      <p:by x="150000" y="150000"/>
                                    </p:animScale>
                                  </p:childTnLst>
                                </p:cTn>
                              </p:par>
                              <p:par>
                                <p:cTn id="15" presetID="42" presetClass="path" presetSubtype="0" accel="50000" decel="50000" fill="hold" grpId="2" nodeType="withEffect">
                                  <p:stCondLst>
                                    <p:cond delay="0"/>
                                  </p:stCondLst>
                                  <p:childTnLst>
                                    <p:animMotion origin="layout" path="M 2.04932E-6 -4.78945E-6 L 0.26832 0.00209 " pathEditMode="relative" rAng="0" ptsTypes="AA">
                                      <p:cBhvr>
                                        <p:cTn id="16" dur="2000" fill="hold"/>
                                        <p:tgtEl>
                                          <p:spTgt spid="3">
                                            <p:txEl>
                                              <p:pRg st="1" end="1"/>
                                            </p:txEl>
                                          </p:spTgt>
                                        </p:tgtEl>
                                        <p:attrNameLst>
                                          <p:attrName>ppt_x</p:attrName>
                                          <p:attrName>ppt_y</p:attrName>
                                        </p:attrNameLst>
                                      </p:cBhvr>
                                      <p:rCtr x="1340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3" grpId="1" uiExpand="1" build="p"/>
      <p:bldP spid="3" grpId="2"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_angels_4_plane_flyby_turn.jpg"/>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2" name="Title 1"/>
          <p:cNvSpPr>
            <a:spLocks noGrp="1"/>
          </p:cNvSpPr>
          <p:nvPr>
            <p:ph type="title"/>
          </p:nvPr>
        </p:nvSpPr>
        <p:spPr>
          <a:xfrm>
            <a:off x="530225" y="0"/>
            <a:ext cx="8229600" cy="1143000"/>
          </a:xfrm>
        </p:spPr>
        <p:txBody>
          <a:bodyPr/>
          <a:lstStyle/>
          <a:p>
            <a:r>
              <a:rPr lang="en-US" dirty="0" smtClean="0">
                <a:solidFill>
                  <a:srgbClr val="000090"/>
                </a:solidFill>
              </a:rPr>
              <a:t>Social </a:t>
            </a:r>
            <a:r>
              <a:rPr lang="en-US" dirty="0" err="1" smtClean="0">
                <a:solidFill>
                  <a:srgbClr val="000090"/>
                </a:solidFill>
              </a:rPr>
              <a:t>Wordpress</a:t>
            </a:r>
            <a:endParaRPr lang="en-US" dirty="0">
              <a:solidFill>
                <a:srgbClr val="000090"/>
              </a:solidFill>
            </a:endParaRPr>
          </a:p>
        </p:txBody>
      </p:sp>
      <p:sp>
        <p:nvSpPr>
          <p:cNvPr id="5" name="Text Placeholder 4"/>
          <p:cNvSpPr>
            <a:spLocks noGrp="1"/>
          </p:cNvSpPr>
          <p:nvPr>
            <p:ph type="body" idx="1"/>
          </p:nvPr>
        </p:nvSpPr>
        <p:spPr>
          <a:xfrm>
            <a:off x="182808" y="2174875"/>
            <a:ext cx="4314580" cy="639762"/>
          </a:xfrm>
        </p:spPr>
        <p:txBody>
          <a:bodyPr/>
          <a:lstStyle/>
          <a:p>
            <a:r>
              <a:rPr lang="en-US" dirty="0">
                <a:solidFill>
                  <a:srgbClr val="000090"/>
                </a:solidFill>
              </a:rPr>
              <a:t>Auto </a:t>
            </a:r>
            <a:r>
              <a:rPr lang="en-US" dirty="0" smtClean="0">
                <a:solidFill>
                  <a:srgbClr val="000090"/>
                </a:solidFill>
              </a:rPr>
              <a:t>Sharing</a:t>
            </a:r>
            <a:endParaRPr lang="en-US" dirty="0">
              <a:solidFill>
                <a:srgbClr val="000090"/>
              </a:solidFill>
            </a:endParaRPr>
          </a:p>
        </p:txBody>
      </p:sp>
      <p:sp>
        <p:nvSpPr>
          <p:cNvPr id="6" name="Content Placeholder 5"/>
          <p:cNvSpPr>
            <a:spLocks noGrp="1"/>
          </p:cNvSpPr>
          <p:nvPr>
            <p:ph sz="half" idx="2"/>
          </p:nvPr>
        </p:nvSpPr>
        <p:spPr>
          <a:xfrm>
            <a:off x="182808" y="2976021"/>
            <a:ext cx="4314580" cy="3150141"/>
          </a:xfrm>
        </p:spPr>
        <p:txBody>
          <a:bodyPr>
            <a:normAutofit fontScale="92500" lnSpcReduction="10000"/>
          </a:bodyPr>
          <a:lstStyle/>
          <a:p>
            <a:r>
              <a:rPr lang="en-US" dirty="0">
                <a:solidFill>
                  <a:srgbClr val="000090"/>
                </a:solidFill>
              </a:rPr>
              <a:t>SFC Simple Facebook </a:t>
            </a:r>
            <a:r>
              <a:rPr lang="en-US" dirty="0" smtClean="0">
                <a:solidFill>
                  <a:srgbClr val="000090"/>
                </a:solidFill>
              </a:rPr>
              <a:t>Connect</a:t>
            </a:r>
          </a:p>
          <a:p>
            <a:r>
              <a:rPr lang="en-US" dirty="0" smtClean="0">
                <a:solidFill>
                  <a:srgbClr val="000090"/>
                </a:solidFill>
              </a:rPr>
              <a:t>Facebook</a:t>
            </a:r>
          </a:p>
          <a:p>
            <a:r>
              <a:rPr lang="en-US" dirty="0" smtClean="0">
                <a:solidFill>
                  <a:srgbClr val="000090"/>
                </a:solidFill>
              </a:rPr>
              <a:t>STC Simple Twitter Connect</a:t>
            </a:r>
          </a:p>
          <a:p>
            <a:r>
              <a:rPr lang="en-US" dirty="0" err="1" smtClean="0">
                <a:solidFill>
                  <a:srgbClr val="000090"/>
                </a:solidFill>
              </a:rPr>
              <a:t>WordTwit</a:t>
            </a:r>
            <a:r>
              <a:rPr lang="en-US" dirty="0" smtClean="0">
                <a:solidFill>
                  <a:srgbClr val="000090"/>
                </a:solidFill>
              </a:rPr>
              <a:t> Pro</a:t>
            </a:r>
          </a:p>
          <a:p>
            <a:endParaRPr lang="en-US" dirty="0">
              <a:solidFill>
                <a:srgbClr val="000090"/>
              </a:solidFill>
            </a:endParaRPr>
          </a:p>
          <a:p>
            <a:endParaRPr lang="en-US" dirty="0" smtClean="0">
              <a:solidFill>
                <a:srgbClr val="000090"/>
              </a:solidFill>
            </a:endParaRPr>
          </a:p>
          <a:p>
            <a:r>
              <a:rPr lang="en-US" dirty="0" smtClean="0">
                <a:solidFill>
                  <a:srgbClr val="000090"/>
                </a:solidFill>
              </a:rPr>
              <a:t>GPAISR (Google Plus Author Information in Search Result)</a:t>
            </a:r>
            <a:endParaRPr lang="en-US" dirty="0">
              <a:solidFill>
                <a:srgbClr val="000090"/>
              </a:solidFill>
            </a:endParaRPr>
          </a:p>
        </p:txBody>
      </p:sp>
      <p:sp>
        <p:nvSpPr>
          <p:cNvPr id="7" name="Text Placeholder 6"/>
          <p:cNvSpPr>
            <a:spLocks noGrp="1"/>
          </p:cNvSpPr>
          <p:nvPr>
            <p:ph type="body" sz="quarter" idx="3"/>
          </p:nvPr>
        </p:nvSpPr>
        <p:spPr/>
        <p:txBody>
          <a:bodyPr/>
          <a:lstStyle/>
          <a:p>
            <a:r>
              <a:rPr lang="en-US" dirty="0">
                <a:solidFill>
                  <a:srgbClr val="000090"/>
                </a:solidFill>
              </a:rPr>
              <a:t>User Sharing (Links</a:t>
            </a:r>
            <a:r>
              <a:rPr lang="en-US" dirty="0" smtClean="0">
                <a:solidFill>
                  <a:srgbClr val="000090"/>
                </a:solidFill>
              </a:rPr>
              <a:t>)</a:t>
            </a:r>
            <a:endParaRPr lang="en-US" dirty="0">
              <a:solidFill>
                <a:srgbClr val="000090"/>
              </a:solidFill>
            </a:endParaRPr>
          </a:p>
        </p:txBody>
      </p:sp>
      <p:sp>
        <p:nvSpPr>
          <p:cNvPr id="8" name="Content Placeholder 7"/>
          <p:cNvSpPr>
            <a:spLocks noGrp="1"/>
          </p:cNvSpPr>
          <p:nvPr>
            <p:ph sz="quarter" idx="4"/>
          </p:nvPr>
        </p:nvSpPr>
        <p:spPr>
          <a:xfrm>
            <a:off x="4645025" y="2969257"/>
            <a:ext cx="4322181" cy="3720812"/>
          </a:xfrm>
        </p:spPr>
        <p:txBody>
          <a:bodyPr>
            <a:normAutofit/>
          </a:bodyPr>
          <a:lstStyle/>
          <a:p>
            <a:r>
              <a:rPr lang="en-US" sz="2200" dirty="0">
                <a:solidFill>
                  <a:srgbClr val="000090"/>
                </a:solidFill>
              </a:rPr>
              <a:t>SFC Simple Facebook </a:t>
            </a:r>
            <a:r>
              <a:rPr lang="en-US" sz="2200" dirty="0" smtClean="0">
                <a:solidFill>
                  <a:srgbClr val="000090"/>
                </a:solidFill>
              </a:rPr>
              <a:t>Connect</a:t>
            </a:r>
          </a:p>
          <a:p>
            <a:r>
              <a:rPr lang="en-US" sz="2200" dirty="0" smtClean="0">
                <a:solidFill>
                  <a:srgbClr val="000090"/>
                </a:solidFill>
              </a:rPr>
              <a:t>Facebook</a:t>
            </a:r>
          </a:p>
          <a:p>
            <a:r>
              <a:rPr lang="en-US" sz="2200" dirty="0" smtClean="0">
                <a:solidFill>
                  <a:srgbClr val="000090"/>
                </a:solidFill>
              </a:rPr>
              <a:t>STC Simple Twitter Connect</a:t>
            </a:r>
          </a:p>
          <a:p>
            <a:r>
              <a:rPr lang="en-US" sz="2200" dirty="0" smtClean="0">
                <a:solidFill>
                  <a:srgbClr val="000090"/>
                </a:solidFill>
              </a:rPr>
              <a:t>Google Plus</a:t>
            </a:r>
          </a:p>
          <a:p>
            <a:endParaRPr lang="en-US" sz="2200" dirty="0" smtClean="0">
              <a:solidFill>
                <a:srgbClr val="000090"/>
              </a:solidFill>
            </a:endParaRPr>
          </a:p>
          <a:p>
            <a:endParaRPr lang="en-US" sz="2200" dirty="0">
              <a:solidFill>
                <a:srgbClr val="000090"/>
              </a:solidFill>
            </a:endParaRPr>
          </a:p>
          <a:p>
            <a:endParaRPr lang="en-US" sz="2200" dirty="0" smtClean="0">
              <a:solidFill>
                <a:srgbClr val="000090"/>
              </a:solidFill>
            </a:endParaRPr>
          </a:p>
          <a:p>
            <a:r>
              <a:rPr lang="en-US" sz="2200" dirty="0" smtClean="0">
                <a:solidFill>
                  <a:srgbClr val="000090"/>
                </a:solidFill>
              </a:rPr>
              <a:t>AddThis / </a:t>
            </a:r>
            <a:r>
              <a:rPr lang="en-US" sz="2200" dirty="0" err="1" smtClean="0">
                <a:solidFill>
                  <a:srgbClr val="000090"/>
                </a:solidFill>
              </a:rPr>
              <a:t>ShareThis</a:t>
            </a:r>
            <a:r>
              <a:rPr lang="en-US" sz="2200" dirty="0" smtClean="0">
                <a:solidFill>
                  <a:srgbClr val="000090"/>
                </a:solidFill>
              </a:rPr>
              <a:t> / </a:t>
            </a:r>
            <a:r>
              <a:rPr lang="en-US" sz="2200" dirty="0" err="1" smtClean="0">
                <a:solidFill>
                  <a:srgbClr val="000090"/>
                </a:solidFill>
              </a:rPr>
              <a:t>AddToAny</a:t>
            </a:r>
            <a:endParaRPr lang="en-US" sz="2200" dirty="0" smtClean="0">
              <a:solidFill>
                <a:srgbClr val="000090"/>
              </a:solidFill>
            </a:endParaRPr>
          </a:p>
          <a:p>
            <a:r>
              <a:rPr lang="en-US" sz="2200" dirty="0" err="1" smtClean="0">
                <a:solidFill>
                  <a:srgbClr val="000090"/>
                </a:solidFill>
              </a:rPr>
              <a:t>Disqus</a:t>
            </a:r>
            <a:endParaRPr lang="en-US" sz="2200" dirty="0" smtClean="0">
              <a:solidFill>
                <a:srgbClr val="000090"/>
              </a:solidFill>
            </a:endParaRPr>
          </a:p>
          <a:p>
            <a:endParaRPr lang="en-US" sz="2200" dirty="0" smtClean="0">
              <a:solidFill>
                <a:srgbClr val="000090"/>
              </a:solidFill>
            </a:endParaRPr>
          </a:p>
          <a:p>
            <a:endParaRPr lang="en-US" sz="2200" dirty="0">
              <a:solidFill>
                <a:srgbClr val="000090"/>
              </a:solidFill>
            </a:endParaRPr>
          </a:p>
        </p:txBody>
      </p:sp>
    </p:spTree>
    <p:extLst>
      <p:ext uri="{BB962C8B-B14F-4D97-AF65-F5344CB8AC3E}">
        <p14:creationId xmlns:p14="http://schemas.microsoft.com/office/powerpoint/2010/main" val="427420773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strips(downRigh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strips(downRigh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strips(downRigh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strips(downRight)">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strips(downRight)">
                                      <p:cBhvr>
                                        <p:cTn id="32" dur="500"/>
                                        <p:tgtEl>
                                          <p:spTgt spid="8">
                                            <p:txEl>
                                              <p:pRg st="0" end="0"/>
                                            </p:txEl>
                                          </p:spTgt>
                                        </p:tgtEl>
                                      </p:cBhvr>
                                    </p:animEffect>
                                  </p:childTnLst>
                                </p:cTn>
                              </p:par>
                              <p:par>
                                <p:cTn id="33" presetID="18" presetClass="entr" presetSubtype="6" fill="hold" grpId="0"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strips(downRight)">
                                      <p:cBhvr>
                                        <p:cTn id="35" dur="500"/>
                                        <p:tgtEl>
                                          <p:spTgt spid="8">
                                            <p:txEl>
                                              <p:pRg st="1" end="1"/>
                                            </p:txEl>
                                          </p:spTgt>
                                        </p:tgtEl>
                                      </p:cBhvr>
                                    </p:animEffect>
                                  </p:childTnLst>
                                </p:cTn>
                              </p:par>
                              <p:par>
                                <p:cTn id="36" presetID="18" presetClass="entr" presetSubtype="6" fill="hold" grpId="0"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strips(downRight)">
                                      <p:cBhvr>
                                        <p:cTn id="38" dur="500"/>
                                        <p:tgtEl>
                                          <p:spTgt spid="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strips(downRight)">
                                      <p:cBhvr>
                                        <p:cTn id="43" dur="500"/>
                                        <p:tgtEl>
                                          <p:spTgt spid="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6" fill="hold" grpId="0" nodeType="click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strips(downRight)">
                                      <p:cBhvr>
                                        <p:cTn id="48" dur="500"/>
                                        <p:tgtEl>
                                          <p:spTgt spid="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grpId="0"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Effect transition="in" filter="strips(downRight)">
                                      <p:cBhvr>
                                        <p:cTn id="5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3490</TotalTime>
  <Words>2648</Words>
  <Application>Microsoft Macintosh PowerPoint</Application>
  <PresentationFormat>On-screen Show (4:3)</PresentationFormat>
  <Paragraphs>199</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Why speed Matters</vt:lpstr>
      <vt:lpstr>Drupal SEO/Speed  Module Review</vt:lpstr>
      <vt:lpstr>Why Social Media Matters</vt:lpstr>
      <vt:lpstr>Social Drupal</vt:lpstr>
      <vt:lpstr>Wordpress Caching for SPEED</vt:lpstr>
      <vt:lpstr>Wordpress SEO</vt:lpstr>
      <vt:lpstr>Social Wordpress</vt:lpstr>
      <vt:lpstr>PowerPoint Presentation</vt:lpstr>
    </vt:vector>
  </TitlesOfParts>
  <Company>Justia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Nicholas Moline</dc:creator>
  <cp:lastModifiedBy>Nicholas Moline</cp:lastModifiedBy>
  <cp:revision>31</cp:revision>
  <dcterms:created xsi:type="dcterms:W3CDTF">2011-06-24T09:13:16Z</dcterms:created>
  <dcterms:modified xsi:type="dcterms:W3CDTF">2012-06-21T10:17:59Z</dcterms:modified>
</cp:coreProperties>
</file>