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1" r:id="rId2"/>
    <p:sldId id="272" r:id="rId3"/>
    <p:sldId id="277" r:id="rId4"/>
    <p:sldId id="276" r:id="rId5"/>
    <p:sldId id="293" r:id="rId6"/>
    <p:sldId id="273" r:id="rId7"/>
    <p:sldId id="261" r:id="rId8"/>
    <p:sldId id="262" r:id="rId9"/>
    <p:sldId id="280" r:id="rId10"/>
    <p:sldId id="263" r:id="rId11"/>
    <p:sldId id="278" r:id="rId12"/>
    <p:sldId id="279" r:id="rId13"/>
    <p:sldId id="260" r:id="rId14"/>
    <p:sldId id="281" r:id="rId15"/>
    <p:sldId id="265" r:id="rId16"/>
    <p:sldId id="282" r:id="rId17"/>
    <p:sldId id="283" r:id="rId18"/>
    <p:sldId id="266" r:id="rId19"/>
    <p:sldId id="286" r:id="rId20"/>
    <p:sldId id="287" r:id="rId21"/>
    <p:sldId id="285" r:id="rId22"/>
    <p:sldId id="284" r:id="rId23"/>
    <p:sldId id="267" r:id="rId24"/>
    <p:sldId id="288" r:id="rId25"/>
    <p:sldId id="289" r:id="rId26"/>
    <p:sldId id="290" r:id="rId27"/>
    <p:sldId id="268" r:id="rId28"/>
    <p:sldId id="292" r:id="rId29"/>
    <p:sldId id="291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9" autoAdjust="0"/>
    <p:restoredTop sz="86377" autoAdjust="0"/>
  </p:normalViewPr>
  <p:slideViewPr>
    <p:cSldViewPr>
      <p:cViewPr varScale="1">
        <p:scale>
          <a:sx n="83" d="100"/>
          <a:sy n="83" d="100"/>
        </p:scale>
        <p:origin x="-4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8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ABF35-AD96-4C4A-A060-798E8FDB7335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5A120-6736-4845-9AF6-A4DEA453C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5A120-6736-4845-9AF6-A4DEA453C2C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6D58F-6A1D-447E-869D-1E78CE4EBC50}" type="datetimeFigureOut">
              <a:rPr lang="en-US" smtClean="0"/>
              <a:pPr/>
              <a:t>6/24/2010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E9B5D-2AE3-4551-BCA7-63532F3757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765300"/>
          </a:xfrm>
        </p:spPr>
        <p:txBody>
          <a:bodyPr>
            <a:normAutofit fontScale="90000"/>
          </a:bodyPr>
          <a:lstStyle/>
          <a:p>
            <a:r>
              <a:rPr lang="en-US" b="0" cap="none" dirty="0" smtClean="0"/>
              <a:t>Video and </a:t>
            </a:r>
            <a:r>
              <a:rPr lang="en-US" b="0" cap="none" dirty="0"/>
              <a:t>t</a:t>
            </a:r>
            <a:r>
              <a:rPr lang="en-US" b="0" cap="none" dirty="0" smtClean="0"/>
              <a:t>he School of Law: Distance Learning, Video Conferencing and Live Event Delivery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Thursday, June 24, 2010 @ 4:00pm (103)</a:t>
            </a:r>
          </a:p>
          <a:p>
            <a:endParaRPr lang="en-US" dirty="0" smtClean="0"/>
          </a:p>
          <a:p>
            <a:r>
              <a:rPr lang="en-US" dirty="0" smtClean="0"/>
              <a:t>Phillip Bohl, Director of Information Services</a:t>
            </a:r>
          </a:p>
          <a:p>
            <a:r>
              <a:rPr lang="en-US" dirty="0" smtClean="0"/>
              <a:t>David Dickens, Consulting Technologist &amp; System Architect</a:t>
            </a:r>
            <a:endParaRPr lang="en-US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3: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Building</a:t>
            </a:r>
            <a:b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dirty="0" smtClean="0"/>
              <a:t>Remembering</a:t>
            </a:r>
            <a:endParaRPr lang="en-US" sz="4400" b="0" i="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\\themis\Docs\Images\Law School picts\westl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57690"/>
            <a:ext cx="9167373" cy="3800310"/>
          </a:xfrm>
          <a:prstGeom prst="rect">
            <a:avLst/>
          </a:prstGeom>
          <a:noFill/>
        </p:spPr>
      </p:pic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4200" y="1981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(the way we were … )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vid\Downloads\IMG_3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44000" cy="685799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24400" cy="1477962"/>
          </a:xfrm>
        </p:spPr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3: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Building</a:t>
            </a:r>
            <a:b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dirty="0" smtClean="0"/>
              <a:t>Dreaming</a:t>
            </a:r>
            <a:endParaRPr lang="en-US" sz="4400" b="0" i="0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vid\Downloads\IMG_3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Section 3: </a:t>
            </a:r>
            <a:r>
              <a:rPr lang="en-US" dirty="0" smtClean="0"/>
              <a:t>Building</a:t>
            </a:r>
            <a:br>
              <a:rPr lang="en-US" dirty="0" smtClean="0"/>
            </a:br>
            <a:r>
              <a:rPr lang="en-US" dirty="0" smtClean="0"/>
              <a:t>Reality</a:t>
            </a:r>
            <a:endParaRPr lang="en-US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The Needs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/>
              <a:t>Video Distribution:</a:t>
            </a:r>
          </a:p>
          <a:p>
            <a:pPr indent="0">
              <a:buNone/>
            </a:pPr>
            <a:r>
              <a:rPr lang="en-US" dirty="0" smtClean="0"/>
              <a:t>	Conferencing,</a:t>
            </a:r>
          </a:p>
          <a:p>
            <a:pPr indent="0">
              <a:buNone/>
            </a:pPr>
            <a:r>
              <a:rPr lang="en-US" dirty="0" smtClean="0"/>
              <a:t>	Recording, and </a:t>
            </a:r>
          </a:p>
          <a:p>
            <a:pPr indent="0">
              <a:buNone/>
            </a:pPr>
            <a:r>
              <a:rPr lang="en-US" dirty="0" smtClean="0"/>
              <a:t>	Event Broadcasting</a:t>
            </a:r>
          </a:p>
          <a:p>
            <a:pPr indent="0">
              <a:buNone/>
            </a:pPr>
            <a:endParaRPr lang="en-US" dirty="0" smtClean="0"/>
          </a:p>
          <a:p>
            <a:pPr indent="0">
              <a:buNone/>
            </a:pPr>
            <a:r>
              <a:rPr lang="en-US" dirty="0" smtClean="0"/>
              <a:t>A Platform for Innovation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 2: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Video Going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buNone/>
            </a:pPr>
            <a:r>
              <a:rPr lang="en-US" dirty="0" smtClean="0"/>
              <a:t>Making different technologies </a:t>
            </a:r>
            <a:br>
              <a:rPr lang="en-US" dirty="0" smtClean="0"/>
            </a:br>
            <a:r>
              <a:rPr lang="en-US" dirty="0" smtClean="0"/>
              <a:t>	taste great together.</a:t>
            </a:r>
            <a:endParaRPr lang="en-US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1: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First Moves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Or, </a:t>
            </a:r>
            <a:r>
              <a:rPr lang="en-US" i="1" dirty="0" smtClean="0"/>
              <a:t>“What we had done with Geffen, duct tape and bailing wire.”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>
            <a:normAutofit fontScale="90000"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</a:t>
            </a:r>
            <a:r>
              <a:rPr lang="en-US" sz="4400" b="1" i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Signage</a:t>
            </a:r>
            <a:endParaRPr lang="en-US" dirty="0"/>
          </a:p>
        </p:txBody>
      </p:sp>
      <p:pic>
        <p:nvPicPr>
          <p:cNvPr id="4098" name="Picture 2" descr="C:\Users\David\Downloads\IMG_3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62000" y="1524000"/>
            <a:ext cx="6096000" cy="4572000"/>
          </a:xfrm>
          <a:prstGeom prst="rect">
            <a:avLst/>
          </a:prstGeom>
          <a:noFill/>
        </p:spPr>
      </p:pic>
      <p:pic>
        <p:nvPicPr>
          <p:cNvPr id="4099" name="Picture 3" descr="C:\Users\David\Downloads\IMG_3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10000" y="1524000"/>
            <a:ext cx="6096000" cy="4572000"/>
          </a:xfrm>
          <a:prstGeom prst="rect">
            <a:avLst/>
          </a:prstGeom>
          <a:noFill/>
        </p:spPr>
      </p:pic>
      <p:pic>
        <p:nvPicPr>
          <p:cNvPr id="5" name="Picture 4" descr="SOL Wordmark Black Transparent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Tricaster</a:t>
            </a:r>
            <a:endParaRPr lang="en-US" dirty="0"/>
          </a:p>
        </p:txBody>
      </p:sp>
      <p:pic>
        <p:nvPicPr>
          <p:cNvPr id="5122" name="Picture 2" descr="E:\DCIM\121CANON\IMG_3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vid\Downloads\IMG_3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791200" cy="2620962"/>
          </a:xfrm>
        </p:spPr>
        <p:txBody>
          <a:bodyPr>
            <a:normAutofit fontScale="90000"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2: </a:t>
            </a:r>
            <a:b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Putting the Pieces in Place</a:t>
            </a:r>
            <a:b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i="1" dirty="0" smtClean="0"/>
              <a:t>Mendenhall Appellate Court Room</a:t>
            </a:r>
            <a:endParaRPr lang="en-US" sz="4400" b="0" i="1" kern="12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lum bright="13000" contras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y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0"/>
            <a:ext cx="3810000" cy="3810000"/>
          </a:xfrm>
          <a:prstGeom prst="rect">
            <a:avLst/>
          </a:prstGeom>
        </p:spPr>
      </p:pic>
      <p:pic>
        <p:nvPicPr>
          <p:cNvPr id="7" name="Picture 6" descr="PolycomLogo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4267200"/>
            <a:ext cx="6705600" cy="1597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000" y="25146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latin typeface="Forte" pitchFamily="66" charset="0"/>
              </a:rPr>
              <a:t>VS.</a:t>
            </a:r>
            <a:endParaRPr lang="en-US" sz="7200" dirty="0">
              <a:latin typeface="Forte" pitchFamily="66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Skype vs. Polycom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SOL Wordmark Black Transpare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 1: </a:t>
            </a: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4724400"/>
          </a:xfrm>
        </p:spPr>
        <p:txBody>
          <a:bodyPr>
            <a:normAutofit fontScale="77500" lnSpcReduction="20000"/>
          </a:bodyPr>
          <a:lstStyle/>
          <a:p>
            <a:pPr indent="0">
              <a:buNone/>
            </a:pPr>
            <a:r>
              <a:rPr lang="en-US" dirty="0" smtClean="0"/>
              <a:t>The most successful technology projects incrementally improve the established pedagogical and business processes of the law school while </a:t>
            </a:r>
            <a:r>
              <a:rPr lang="en-US" dirty="0" smtClean="0"/>
              <a:t>incorporating </a:t>
            </a:r>
            <a:r>
              <a:rPr lang="en-US" dirty="0" smtClean="0"/>
              <a:t>substantial future developments of those processes. </a:t>
            </a:r>
          </a:p>
          <a:p>
            <a:pPr indent="0">
              <a:buNone/>
            </a:pPr>
            <a:endParaRPr lang="en-US" dirty="0"/>
          </a:p>
          <a:p>
            <a:pPr indent="0">
              <a:buNone/>
            </a:pPr>
            <a:r>
              <a:rPr lang="en-US" dirty="0" smtClean="0"/>
              <a:t>That's fancy speak for, </a:t>
            </a:r>
            <a:r>
              <a:rPr lang="en-US" i="1" dirty="0" smtClean="0"/>
              <a:t>Make sure your project makes things better for people out of the gate and then unveil the more dramatic changes once you've proven it's a good idea.</a:t>
            </a:r>
          </a:p>
          <a:p>
            <a:pPr indent="0">
              <a:buNone/>
            </a:pPr>
            <a:endParaRPr lang="en-US" i="1" dirty="0"/>
          </a:p>
          <a:p>
            <a:pPr indent="0">
              <a:buNone/>
            </a:pPr>
            <a:r>
              <a:rPr lang="en-US" dirty="0" smtClean="0"/>
              <a:t>Pepperdine School of Law has been evolving our delivery of video in several different </a:t>
            </a:r>
            <a:r>
              <a:rPr lang="en-US" dirty="0" smtClean="0"/>
              <a:t>di</a:t>
            </a:r>
            <a:r>
              <a:rPr lang="en-US" dirty="0" smtClean="0"/>
              <a:t>mensions</a:t>
            </a:r>
            <a:r>
              <a:rPr lang="en-US" dirty="0" smtClean="0"/>
              <a:t> </a:t>
            </a:r>
            <a:r>
              <a:rPr lang="en-US" dirty="0" smtClean="0"/>
              <a:t>over the last few years. Now we've laid the platform for some emergent possibilities. This presentation will discuss what we've done and what we're dreaming of doing.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\Downloads\IMG_3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SVSI</a:t>
            </a:r>
            <a:r>
              <a:rPr lang="en-US" baseline="0" dirty="0" smtClean="0"/>
              <a:t> and</a:t>
            </a:r>
            <a:r>
              <a:rPr lang="en-US" dirty="0" smtClean="0"/>
              <a:t> voLANte</a:t>
            </a:r>
            <a:endParaRPr lang="en-US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39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Network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avid\Pictures\Pepperdine\SOLVIDNET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vid\Downloads\Ellumina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6553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Elluminate</a:t>
            </a:r>
            <a:endParaRPr lang="en-US" b="1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6019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David\Downloads\ali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3429000" cy="3429000"/>
          </a:xfrm>
          <a:prstGeom prst="rect">
            <a:avLst/>
          </a:prstGeom>
          <a:noFill/>
        </p:spPr>
      </p:pic>
      <p:pic>
        <p:nvPicPr>
          <p:cNvPr id="2054" name="Picture 6" descr="C:\Users\David\Downloads\thom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</p:spPr>
      </p:pic>
      <p:pic>
        <p:nvPicPr>
          <p:cNvPr id="2055" name="Picture 7" descr="C:\Users\David\Downloads\scal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</p:spPr>
      </p:pic>
      <p:pic>
        <p:nvPicPr>
          <p:cNvPr id="2056" name="Picture 8" descr="C:\Users\David\Downloads\oconn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429000"/>
            <a:ext cx="3429000" cy="3429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200150" y="2724150"/>
            <a:ext cx="4610100" cy="1295400"/>
          </a:xfrm>
        </p:spPr>
        <p:txBody>
          <a:bodyPr>
            <a:normAutofit fontScale="90000"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3: </a:t>
            </a:r>
            <a:b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Impressing People</a:t>
            </a:r>
          </a:p>
        </p:txBody>
      </p:sp>
      <p:pic>
        <p:nvPicPr>
          <p:cNvPr id="7" name="Picture 6" descr="SOL Wordmark Black Transparent.png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ownloads\IMG_3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200"/>
            <a:ext cx="72390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Brock Conference Room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lum bright="-100000" contrast="87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Brock</a:t>
            </a:r>
            <a:r>
              <a:rPr lang="en-US" baseline="0" dirty="0" smtClean="0"/>
              <a:t> Conference Room Part 2</a:t>
            </a:r>
            <a:endParaRPr lang="en-US" dirty="0"/>
          </a:p>
        </p:txBody>
      </p:sp>
      <p:pic>
        <p:nvPicPr>
          <p:cNvPr id="2050" name="Picture 2" descr="C:\Users\David\Downloads\IMG_3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352800" y="2895600"/>
            <a:ext cx="16002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9000" y="3124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caught on camera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2057400" y="1447800"/>
            <a:ext cx="1905000" cy="1447800"/>
          </a:xfrm>
          <a:prstGeom prst="straightConnector1">
            <a:avLst/>
          </a:prstGeom>
          <a:ln w="63500"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2362200" cy="1143000"/>
          </a:xfrm>
        </p:spPr>
        <p:txBody>
          <a:bodyPr/>
          <a:lstStyle/>
          <a:p>
            <a:r>
              <a:rPr lang="en-US" b="1" dirty="0" smtClean="0"/>
              <a:t>The Box</a:t>
            </a:r>
            <a:endParaRPr lang="en-US" b="1" dirty="0"/>
          </a:p>
        </p:txBody>
      </p:sp>
      <p:pic>
        <p:nvPicPr>
          <p:cNvPr id="3074" name="Picture 2" descr="C:\Users\David\Downloads\IMG_3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43250" y="857250"/>
            <a:ext cx="6858000" cy="5143500"/>
          </a:xfrm>
          <a:prstGeom prst="rect">
            <a:avLst/>
          </a:prstGeom>
          <a:noFill/>
        </p:spPr>
      </p:pic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4: 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Plan(tm)</a:t>
            </a:r>
          </a:p>
        </p:txBody>
      </p:sp>
      <p:pic>
        <p:nvPicPr>
          <p:cNvPr id="3" name="Picture 2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All DVI, all the time.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There’s more to it than that.</a:t>
            </a:r>
            <a:endParaRPr lang="en-US" dirty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avid\Downloads\IMG_3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3810000"/>
            <a:ext cx="30480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Risk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Incremental improvements </a:t>
            </a:r>
            <a:r>
              <a:rPr lang="en-US" dirty="0" smtClean="0"/>
              <a:t>over time can </a:t>
            </a:r>
            <a:r>
              <a:rPr lang="en-US" dirty="0" smtClean="0"/>
              <a:t>(should) come </a:t>
            </a:r>
            <a:r>
              <a:rPr lang="en-US" dirty="0" smtClean="0"/>
              <a:t>together to </a:t>
            </a:r>
            <a:r>
              <a:rPr lang="en-US" dirty="0" smtClean="0"/>
              <a:t>complete </a:t>
            </a:r>
            <a:r>
              <a:rPr lang="en-US" dirty="0" smtClean="0"/>
              <a:t>a larger project and provide innovation which otherwise might not get funded or be considered valuable by the institution in parts.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themis\Docs\Images\Law School picts\ins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88648"/>
            <a:ext cx="9144000" cy="7620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 3: </a:t>
            </a:r>
            <a:r>
              <a:rPr lang="en-US" sz="4400" b="0" i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Questions and Answers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Sneaky?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No. It’s </a:t>
            </a:r>
            <a:r>
              <a:rPr lang="en-US" i="1" dirty="0" smtClean="0"/>
              <a:t>providing incremental value</a:t>
            </a:r>
            <a:r>
              <a:rPr lang="en-US" dirty="0" smtClean="0"/>
              <a:t> to the institution while keeping the larger goals in mind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OR …</a:t>
            </a:r>
            <a:endParaRPr lang="en-US" dirty="0" smtClean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It is sneaky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0108842">
            <a:off x="981897" y="1049291"/>
            <a:ext cx="7311563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Yes!</a:t>
            </a:r>
            <a:endParaRPr lang="en-US" sz="239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pperdine_University_Malibu_Canyon_Entrance_Ga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9144002" cy="6096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Building, Budget </a:t>
            </a:r>
            <a:r>
              <a:rPr lang="en-US" sz="3600" dirty="0"/>
              <a:t>and </a:t>
            </a:r>
            <a:r>
              <a:rPr lang="en-US" sz="3600" dirty="0" smtClean="0"/>
              <a:t>Background</a:t>
            </a:r>
            <a:endParaRPr lang="en-US" sz="3600" dirty="0"/>
          </a:p>
        </p:txBody>
      </p:sp>
      <p:pic>
        <p:nvPicPr>
          <p:cNvPr id="5" name="Picture 4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vid\Downloads\IMG_38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Section 1:</a:t>
            </a:r>
            <a:r>
              <a:rPr lang="en-US" sz="4400" b="0" i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Background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Section 2: </a:t>
            </a:r>
            <a:r>
              <a:rPr lang="en-US" sz="4400" b="0" i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Budget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/>
              <a:t>Annual funding vs. One-time funding and taking advantage of events, special projects and </a:t>
            </a:r>
            <a:r>
              <a:rPr lang="en-US" i="1" dirty="0" smtClean="0"/>
              <a:t>sweat equity</a:t>
            </a:r>
            <a:r>
              <a:rPr lang="en-US" dirty="0" smtClean="0"/>
              <a:t> to drive budget innovation</a:t>
            </a:r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Hitching a Ride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6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Landis Arbitration</a:t>
            </a:r>
            <a:br>
              <a:rPr lang="en-US" dirty="0" smtClean="0"/>
            </a:br>
            <a:r>
              <a:rPr lang="en-US" dirty="0" smtClean="0"/>
              <a:t>London Campus Network </a:t>
            </a:r>
            <a:br>
              <a:rPr lang="en-US" dirty="0" smtClean="0"/>
            </a:br>
            <a:r>
              <a:rPr lang="en-US" dirty="0" smtClean="0"/>
              <a:t>Wireless </a:t>
            </a:r>
            <a:r>
              <a:rPr lang="en-US" dirty="0" smtClean="0"/>
              <a:t>Upgrade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MACR build</a:t>
            </a:r>
            <a:br>
              <a:rPr lang="en-US" dirty="0" smtClean="0"/>
            </a:br>
            <a:r>
              <a:rPr lang="en-US" dirty="0" smtClean="0"/>
              <a:t>Digital Signage</a:t>
            </a:r>
            <a:r>
              <a:rPr lang="en-US" baseline="0" dirty="0" smtClean="0"/>
              <a:t> </a:t>
            </a:r>
            <a:r>
              <a:rPr lang="en-US" dirty="0" smtClean="0"/>
              <a:t>Grant</a:t>
            </a:r>
            <a:br>
              <a:rPr lang="en-US" dirty="0" smtClean="0"/>
            </a:br>
            <a:r>
              <a:rPr lang="en-US" dirty="0" smtClean="0"/>
              <a:t>ERP/New </a:t>
            </a:r>
            <a:r>
              <a:rPr lang="en-US" dirty="0" smtClean="0"/>
              <a:t>Copper</a:t>
            </a:r>
          </a:p>
          <a:p>
            <a:pPr>
              <a:buNone/>
            </a:pPr>
            <a:r>
              <a:rPr lang="en-US" dirty="0" smtClean="0"/>
              <a:t>	Nobel Laureate Muhammad </a:t>
            </a:r>
            <a:r>
              <a:rPr lang="en-US" dirty="0" err="1" smtClean="0"/>
              <a:t>Yunus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Supreme Court Symposium (linked to National Constitution Center)</a:t>
            </a:r>
            <a:endParaRPr lang="en-US" dirty="0" smtClean="0"/>
          </a:p>
        </p:txBody>
      </p:sp>
      <p:pic>
        <p:nvPicPr>
          <p:cNvPr id="4" name="Picture 3" descr="SOL Wordmark Black Transpar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6400800"/>
            <a:ext cx="2002541" cy="2961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351</Words>
  <Application>Microsoft Office PowerPoint</Application>
  <PresentationFormat>On-screen Show (4:3)</PresentationFormat>
  <Paragraphs>96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Video and the School of Law: Distance Learning, Video Conferencing and Live Event Delivery</vt:lpstr>
      <vt:lpstr>Part 1: Summary</vt:lpstr>
      <vt:lpstr>Incrementalism</vt:lpstr>
      <vt:lpstr>Is This Sneaky?</vt:lpstr>
      <vt:lpstr>Slide 5</vt:lpstr>
      <vt:lpstr>Building, Budget and Background</vt:lpstr>
      <vt:lpstr>Section 1: Background</vt:lpstr>
      <vt:lpstr>Section 2: Budget</vt:lpstr>
      <vt:lpstr>Hitching a Ride</vt:lpstr>
      <vt:lpstr>Section 3: Building Remembering</vt:lpstr>
      <vt:lpstr>Section 3: Building Dreaming</vt:lpstr>
      <vt:lpstr>Section 3: Building Reality</vt:lpstr>
      <vt:lpstr>The Needs</vt:lpstr>
      <vt:lpstr>Part 2: Video Going Forward</vt:lpstr>
      <vt:lpstr>Section 1: First Moves</vt:lpstr>
      <vt:lpstr>Digital Signage</vt:lpstr>
      <vt:lpstr>Tricaster</vt:lpstr>
      <vt:lpstr>Section 2:  Putting the Pieces in Place Mendenhall Appellate Court Room</vt:lpstr>
      <vt:lpstr>Skype vs. Polycom</vt:lpstr>
      <vt:lpstr>SVSI and voLANte</vt:lpstr>
      <vt:lpstr>Video Network Diagram</vt:lpstr>
      <vt:lpstr>Elluminate</vt:lpstr>
      <vt:lpstr>Section 3:  Impressing People</vt:lpstr>
      <vt:lpstr>Brock Conference Room</vt:lpstr>
      <vt:lpstr>Brock Conference Room Part 2</vt:lpstr>
      <vt:lpstr>The Box</vt:lpstr>
      <vt:lpstr>Section 4: The Plan(tm)</vt:lpstr>
      <vt:lpstr>All DVI, all the time.</vt:lpstr>
      <vt:lpstr>The Risk</vt:lpstr>
      <vt:lpstr>Part 3: Questions and Answers</vt:lpstr>
    </vt:vector>
  </TitlesOfParts>
  <Company>Pepperdine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Phillip C. Bohl</cp:lastModifiedBy>
  <cp:revision>97</cp:revision>
  <dcterms:created xsi:type="dcterms:W3CDTF">2010-06-22T03:28:24Z</dcterms:created>
  <dcterms:modified xsi:type="dcterms:W3CDTF">2010-06-24T19:29:26Z</dcterms:modified>
</cp:coreProperties>
</file>